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80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425" r:id="rId17"/>
    <p:sldId id="362" r:id="rId18"/>
    <p:sldId id="364" r:id="rId19"/>
    <p:sldId id="363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426" r:id="rId34"/>
    <p:sldId id="378" r:id="rId35"/>
    <p:sldId id="380" r:id="rId36"/>
    <p:sldId id="379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406" r:id="rId63"/>
    <p:sldId id="407" r:id="rId64"/>
    <p:sldId id="408" r:id="rId65"/>
    <p:sldId id="409" r:id="rId66"/>
    <p:sldId id="410" r:id="rId67"/>
    <p:sldId id="411" r:id="rId68"/>
    <p:sldId id="416" r:id="rId69"/>
    <p:sldId id="413" r:id="rId70"/>
    <p:sldId id="414" r:id="rId71"/>
    <p:sldId id="415" r:id="rId72"/>
    <p:sldId id="417" r:id="rId73"/>
    <p:sldId id="418" r:id="rId74"/>
    <p:sldId id="419" r:id="rId75"/>
    <p:sldId id="420" r:id="rId76"/>
    <p:sldId id="422" r:id="rId77"/>
    <p:sldId id="423" r:id="rId78"/>
    <p:sldId id="424" r:id="rId79"/>
  </p:sldIdLst>
  <p:sldSz cx="9144000" cy="6858000" type="screen4x3"/>
  <p:notesSz cx="6805613" cy="9939338"/>
  <p:embeddedFontLst>
    <p:embeddedFont>
      <p:font typeface="Cambria Math" panose="02040503050406030204" pitchFamily="18" charset="0"/>
      <p:regular r:id="rId81"/>
    </p:embeddedFont>
    <p:embeddedFont>
      <p:font typeface="HY견고딕" panose="02030600000101010101" pitchFamily="18" charset="-127"/>
      <p:regular r:id="rId82"/>
    </p:embeddedFont>
    <p:embeddedFont>
      <p:font typeface="Tahoma" panose="020B0604030504040204" pitchFamily="34" charset="0"/>
      <p:regular r:id="rId83"/>
      <p:bold r:id="rId84"/>
    </p:embeddedFont>
    <p:embeddedFont>
      <p:font typeface="나눔바른고딕" panose="020B0603020101020101" pitchFamily="50" charset="-127"/>
      <p:regular r:id="rId85"/>
      <p:bold r:id="rId86"/>
    </p:embeddedFont>
    <p:embeddedFont>
      <p:font typeface="나눔손글씨 펜" panose="03040600000000000000" pitchFamily="66" charset="-127"/>
      <p:regular r:id="rId87"/>
    </p:embeddedFont>
    <p:embeddedFont>
      <p:font typeface="맑은 고딕" panose="020B0503020000020004" pitchFamily="50" charset="-127"/>
      <p:regular r:id="rId88"/>
      <p:bold r:id="rId8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>
      <p:cViewPr varScale="1">
        <p:scale>
          <a:sx n="174" d="100"/>
          <a:sy n="174" d="100"/>
        </p:scale>
        <p:origin x="429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2018-09-25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궁서체" panose="02030609000101010101" pitchFamily="17" charset="-127"/>
                <a:ea typeface="궁서체" panose="02030609000101010101" pitchFamily="17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2018-09-25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최적화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C0D4-8C06-4FD1-88E6-35F2312D86DC}"/>
              </a:ext>
            </a:extLst>
          </p:cNvPr>
          <p:cNvSpPr txBox="1"/>
          <p:nvPr/>
        </p:nvSpPr>
        <p:spPr>
          <a:xfrm>
            <a:off x="467544" y="548680"/>
            <a:ext cx="4320480" cy="93610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 리뷰 노트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(5.4)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를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ko-KR" altLang="en-US" dirty="0"/>
                  <a:t>개의 출력 </a:t>
                </a:r>
                <a:r>
                  <a:rPr lang="ko-KR" altLang="en-US" dirty="0" err="1"/>
                  <a:t>노드를</a:t>
                </a:r>
                <a:r>
                  <a:rPr lang="ko-KR" altLang="en-US" dirty="0"/>
                  <a:t> 가진 경우로 확장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출력 벡터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𝐨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상황으로 확장 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4-3]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DMLP)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54404"/>
            <a:ext cx="7456314" cy="74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55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5.1.3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softmax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활성함수와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로그우도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err="1">
                    <a:latin typeface="Times New Roman" pitchFamily="18" charset="0"/>
                    <a:cs typeface="Times New Roman" pitchFamily="18" charset="0"/>
                  </a:rPr>
                  <a:t>softmax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활성함수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동작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예시</a:t>
                </a:r>
                <a:endParaRPr lang="en-US" altLang="ko-KR" dirty="0"/>
              </a:p>
              <a:p>
                <a:pPr lvl="2"/>
                <a:r>
                  <a:rPr lang="en-US" altLang="ko-KR" dirty="0" err="1"/>
                  <a:t>softmax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max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모방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출력 </a:t>
                </a:r>
                <a:r>
                  <a:rPr lang="ko-KR" altLang="en-US" dirty="0" err="1"/>
                  <a:t>노드의</a:t>
                </a:r>
                <a:r>
                  <a:rPr lang="ko-KR" altLang="en-US" dirty="0"/>
                  <a:t> 중간 계산 결과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sup>
                    </m:sSubSup>
                  </m:oMath>
                </a14:m>
                <a:r>
                  <a:rPr lang="ko-KR" altLang="en-US" dirty="0"/>
                  <a:t>에서 최댓값은 더욱 활성화하고 작은 값은 억제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모두 더하면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 되어 확률 모방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24" y="1412776"/>
            <a:ext cx="5760640" cy="70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47" y="3684527"/>
            <a:ext cx="7104790" cy="280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426E9-10EF-4137-B2CB-9A8C969B43C3}"/>
              </a:ext>
            </a:extLst>
          </p:cNvPr>
          <p:cNvSpPr txBox="1"/>
          <p:nvPr/>
        </p:nvSpPr>
        <p:spPr>
          <a:xfrm>
            <a:off x="2699792" y="1124744"/>
            <a:ext cx="3456384" cy="496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확률값을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도출하기 위한 방법으로 사용되지만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근본적인 원리는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max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함수를 모방하기 위한 것이다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91B39-149A-46D6-B3EF-F07B1C0621A6}"/>
              </a:ext>
            </a:extLst>
          </p:cNvPr>
          <p:cNvSpPr txBox="1"/>
          <p:nvPr/>
        </p:nvSpPr>
        <p:spPr>
          <a:xfrm>
            <a:off x="4042640" y="3013498"/>
            <a:ext cx="5004048" cy="5681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Max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처럼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0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과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 강제 변환하지는 않지만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그에 가까운 효과를 낸다고 볼 수 있다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이러한 이유로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부드로운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max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 </a:t>
            </a:r>
            <a:r>
              <a:rPr lang="en-US" altLang="ko-KR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softmax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가 된다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B2B5C-B7C3-4C24-AAE4-901637658298}"/>
              </a:ext>
            </a:extLst>
          </p:cNvPr>
          <p:cNvSpPr txBox="1"/>
          <p:nvPr/>
        </p:nvSpPr>
        <p:spPr>
          <a:xfrm>
            <a:off x="2699792" y="1868523"/>
            <a:ext cx="4968552" cy="496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확률 해석의 장점이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output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의 신뢰도를 측정할 수 있다는 점이다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아래의 그림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5-5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에서 </a:t>
            </a:r>
            <a:r>
              <a:rPr lang="en-US" altLang="ko-KR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softmax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의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output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들을 모두 신뢰도로 볼 수 있다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371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5.1.3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softmax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활성함수와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로그우도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로그우도 목적함수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모든 출력 </a:t>
                </a:r>
                <a:r>
                  <a:rPr lang="ko-KR" altLang="en-US" dirty="0" err="1"/>
                  <a:t>노드값을</a:t>
                </a:r>
                <a:r>
                  <a:rPr lang="ko-KR" altLang="en-US" dirty="0"/>
                  <a:t> 사용하는 </a:t>
                </a:r>
                <a:r>
                  <a:rPr lang="en-US" altLang="ko-KR" dirty="0"/>
                  <a:t>MSE</a:t>
                </a:r>
                <a:r>
                  <a:rPr lang="ko-KR" altLang="en-US" dirty="0"/>
                  <a:t>나 교차 엔트로피와 달리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라는 하나의 </a:t>
                </a:r>
                <a:r>
                  <a:rPr lang="ko-KR" altLang="en-US" dirty="0" err="1"/>
                  <a:t>노드만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는 샘플의 레이블에 해당하는 </a:t>
                </a:r>
                <a:r>
                  <a:rPr lang="ko-KR" altLang="en-US" dirty="0" err="1"/>
                  <a:t>노드의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출력값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동작 예시</a:t>
                </a:r>
                <a:r>
                  <a:rPr lang="en-US" altLang="ko-KR" dirty="0"/>
                  <a:t>1)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5-5]</a:t>
                </a:r>
                <a:r>
                  <a:rPr lang="ko-KR" altLang="en-US" dirty="0"/>
                  <a:t>에서 현재 샘플이 두 번째 부류라면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𝑒</m:t>
                    </m:r>
                    <m:r>
                      <a:rPr lang="en-US" altLang="ko-KR" b="0" i="1" dirty="0" smtClean="0">
                        <a:latin typeface="Cambria Math"/>
                      </a:rPr>
                      <m:t>=−</m:t>
                    </m:r>
                    <m:func>
                      <m:func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0.0508=4.2990</m:t>
                        </m:r>
                      </m:e>
                    </m:func>
                  </m:oMath>
                </a14:m>
                <a:r>
                  <a:rPr lang="en-US" altLang="ko-KR" dirty="0"/>
                  <a:t>.</a:t>
                </a:r>
                <a:r>
                  <a:rPr lang="ko-KR" altLang="en-US" dirty="0"/>
                  <a:t> 잘못 분류한 셈이므로 </a:t>
                </a:r>
                <a:r>
                  <a:rPr lang="ko-KR" altLang="en-US" dirty="0" err="1"/>
                  <a:t>목적함수값이</a:t>
                </a:r>
                <a:r>
                  <a:rPr lang="ko-KR" altLang="en-US" dirty="0"/>
                  <a:t> 큼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동작 예시</a:t>
                </a:r>
                <a:r>
                  <a:rPr lang="en-US" altLang="ko-KR" dirty="0"/>
                  <a:t>2)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5-5]</a:t>
                </a:r>
                <a:r>
                  <a:rPr lang="ko-KR" altLang="en-US" dirty="0"/>
                  <a:t>에서 현재 샘플이 세 번째 부류라면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𝑒</m:t>
                    </m:r>
                    <m:r>
                      <a:rPr lang="en-US" altLang="ko-KR" i="1" dirty="0">
                        <a:latin typeface="Cambria Math"/>
                      </a:rPr>
                      <m:t>=−</m:t>
                    </m:r>
                    <m:func>
                      <m:func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ko-KR" i="1" dirty="0">
                            <a:latin typeface="Cambria Math"/>
                          </a:rPr>
                          <m:t>0.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8360</m:t>
                        </m:r>
                        <m:r>
                          <a:rPr lang="en-US" altLang="ko-KR" i="1" dirty="0">
                            <a:latin typeface="Cambria Math"/>
                          </a:rPr>
                          <m:t>=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0.2584</m:t>
                        </m:r>
                      </m:e>
                    </m:func>
                  </m:oMath>
                </a14:m>
                <a:r>
                  <a:rPr lang="en-US" altLang="ko-KR" dirty="0"/>
                  <a:t>.</a:t>
                </a:r>
                <a:r>
                  <a:rPr lang="ko-KR" altLang="en-US" dirty="0"/>
                  <a:t> 제대로 분류한 셈이므로 </a:t>
                </a:r>
                <a:r>
                  <a:rPr lang="ko-KR" altLang="en-US" dirty="0" err="1"/>
                  <a:t>목적함수값이</a:t>
                </a:r>
                <a:r>
                  <a:rPr lang="ko-KR" altLang="en-US" dirty="0"/>
                  <a:t> 작음 </a:t>
                </a:r>
                <a:endParaRPr lang="en-US" altLang="ko-KR" dirty="0"/>
              </a:p>
              <a:p>
                <a:r>
                  <a:rPr lang="en-US" altLang="ko-KR" dirty="0" err="1"/>
                  <a:t>Softmax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로그우도</a:t>
                </a:r>
                <a:endParaRPr lang="en-US" altLang="ko-KR" dirty="0"/>
              </a:p>
              <a:p>
                <a:pPr lvl="1"/>
                <a:r>
                  <a:rPr lang="en-US" altLang="ko-KR" dirty="0" err="1"/>
                  <a:t>Softmax</a:t>
                </a:r>
                <a:r>
                  <a:rPr lang="ko-KR" altLang="en-US" dirty="0"/>
                  <a:t>는 최댓값이 아닌 값을 억제하여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에 가깝게 만든다는 의도 내포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학습 샘플이 알려주는 부류에 해당하는 </a:t>
                </a:r>
                <a:r>
                  <a:rPr lang="ko-KR" altLang="en-US" dirty="0" err="1"/>
                  <a:t>노드만</a:t>
                </a:r>
                <a:r>
                  <a:rPr lang="ko-KR" altLang="en-US" dirty="0"/>
                  <a:t> 보겠다는 </a:t>
                </a:r>
                <a:r>
                  <a:rPr lang="ko-KR" altLang="en-US" dirty="0" err="1"/>
                  <a:t>로그우도와</a:t>
                </a:r>
                <a:r>
                  <a:rPr lang="ko-KR" altLang="en-US" dirty="0"/>
                  <a:t> 잘 어울림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따라서 둘을 결합하여 사용하는 경우가 많음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63531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49C25-389B-4E7E-B068-7494F35EBBD0}"/>
              </a:ext>
            </a:extLst>
          </p:cNvPr>
          <p:cNvSpPr txBox="1"/>
          <p:nvPr/>
        </p:nvSpPr>
        <p:spPr>
          <a:xfrm>
            <a:off x="2511536" y="1524580"/>
            <a:ext cx="6353175" cy="6292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교차 엔트로피는 정답이 아닌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node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들도 고려해서 벌점에 포함하고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로그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우도는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오로지 정답인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node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만 고려해서 벌점에 포함하겠다는 의도이다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어차피 정답의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node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만 잘 학습시키면 나머지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node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들은 자동으로 학습이 되는 건 맞다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909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향상을 위한 요령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5.2.1 </a:t>
            </a:r>
            <a:r>
              <a:rPr lang="ko-KR" altLang="en-US" dirty="0"/>
              <a:t>데이터 전처리</a:t>
            </a:r>
            <a:endParaRPr lang="en-US" altLang="ko-KR" dirty="0"/>
          </a:p>
          <a:p>
            <a:r>
              <a:rPr lang="en-US" altLang="ko-KR" dirty="0"/>
              <a:t>5.2.2 </a:t>
            </a:r>
            <a:r>
              <a:rPr lang="ko-KR" altLang="en-US" dirty="0"/>
              <a:t>가중치 초기화</a:t>
            </a:r>
            <a:endParaRPr lang="en-US" altLang="ko-KR" dirty="0"/>
          </a:p>
          <a:p>
            <a:r>
              <a:rPr lang="en-US" altLang="ko-KR" dirty="0"/>
              <a:t>5.2.3 </a:t>
            </a:r>
            <a:r>
              <a:rPr lang="ko-KR" altLang="en-US" dirty="0" err="1"/>
              <a:t>모멘텀</a:t>
            </a:r>
            <a:endParaRPr lang="en-US" altLang="ko-KR" dirty="0"/>
          </a:p>
          <a:p>
            <a:r>
              <a:rPr lang="en-US" altLang="ko-KR" dirty="0"/>
              <a:t>5.2.4 </a:t>
            </a:r>
            <a:r>
              <a:rPr lang="ko-KR" altLang="en-US" dirty="0"/>
              <a:t>적응적 </a:t>
            </a:r>
            <a:r>
              <a:rPr lang="ko-KR" altLang="en-US" dirty="0" err="1"/>
              <a:t>학습률</a:t>
            </a:r>
            <a:endParaRPr lang="en-US" altLang="ko-KR" dirty="0"/>
          </a:p>
          <a:p>
            <a:r>
              <a:rPr lang="en-US" altLang="ko-KR" dirty="0"/>
              <a:t>5.2.5 </a:t>
            </a:r>
            <a:r>
              <a:rPr lang="ko-KR" altLang="en-US" dirty="0"/>
              <a:t>활성함수</a:t>
            </a:r>
            <a:endParaRPr lang="en-US" altLang="ko-KR" dirty="0"/>
          </a:p>
          <a:p>
            <a:r>
              <a:rPr lang="en-US" altLang="ko-KR" dirty="0"/>
              <a:t>5.2.6 </a:t>
            </a:r>
            <a:r>
              <a:rPr lang="ko-KR" altLang="en-US" dirty="0"/>
              <a:t>배치 정규화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5FECC-6155-4A8E-944D-9C71057ACD87}"/>
              </a:ext>
            </a:extLst>
          </p:cNvPr>
          <p:cNvSpPr txBox="1"/>
          <p:nvPr/>
        </p:nvSpPr>
        <p:spPr>
          <a:xfrm>
            <a:off x="611560" y="3789040"/>
            <a:ext cx="7920880" cy="29249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전략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1,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전략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를 모두 충족시켜야 하기 때문에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머신러닝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특히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딥러닝은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쉽지 않은 기술이다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&lt;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전략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1&gt;.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신경망 연구자들은 </a:t>
            </a:r>
            <a:r>
              <a:rPr lang="ko-KR" altLang="en-US" sz="1200" b="1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최저점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을 잘 찾아가는 방법들을 연구함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최적화를 잘하는 연구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최저점을 찾는 데 도움을 주는 방법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  -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알고리즘의 속도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자연스럽게 더 많은 곳을 탐색할 수 있음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  -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목적함수가 너무 넒은 범위의 평지나 너무 급격한 경사를 가지는 현상 등을 방지하는 기법들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&lt;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전략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2&gt;. 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최저점을 잘 찾는 것뿐만 아니라 찾은 최저점이 </a:t>
            </a:r>
            <a:r>
              <a:rPr lang="ko-KR" altLang="en-US" sz="1200" b="1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과잉적합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이 아니어야 한다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따라서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과잉적합을 방지하여 일반화 능력을 극대화하는 전략이 또 필요하다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(-&gt;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다양한 규제 기법들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사실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전략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의 알고리즘 속도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수렴속도 향상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과 전략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의 과잉적합 방지는 밀접한 연관이 있다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어떤 기법은 이 두 가지 목적 모두에 공헌하는 경우가 많다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수렴속도가 늦으면 최적화 알고리즘 문제인지 모델 문제인지 판단이 잘 안 선다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일단 빠르면 좋다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오랫동안 수렴하면 안장점에 갇힐 우려가 높다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–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최적화 알고리즘 문제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</a:p>
          <a:p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075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향상을 위한 요령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기관이 연구결과를 공유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『Neural Networks: Tricks of the Trade』</a:t>
            </a:r>
            <a:r>
              <a:rPr lang="ko-KR" altLang="en-US" dirty="0"/>
              <a:t>는 연구결과를 한데</a:t>
            </a:r>
            <a:r>
              <a:rPr lang="en-US" altLang="ko-KR" dirty="0"/>
              <a:t> </a:t>
            </a:r>
            <a:r>
              <a:rPr lang="ko-KR" altLang="en-US" dirty="0"/>
              <a:t>묶은 대표적인 책</a:t>
            </a:r>
            <a:r>
              <a:rPr lang="en-US" altLang="ko-KR" dirty="0"/>
              <a:t>(1998</a:t>
            </a:r>
            <a:r>
              <a:rPr lang="ko-KR" altLang="en-US" dirty="0"/>
              <a:t>년에 </a:t>
            </a:r>
            <a:r>
              <a:rPr lang="en-US" altLang="ko-KR" dirty="0"/>
              <a:t>1</a:t>
            </a:r>
            <a:r>
              <a:rPr lang="ko-KR" altLang="en-US" dirty="0"/>
              <a:t>판</a:t>
            </a:r>
            <a:r>
              <a:rPr lang="en-US" altLang="ko-KR" dirty="0"/>
              <a:t>, 2012</a:t>
            </a:r>
            <a:r>
              <a:rPr lang="ko-KR" altLang="en-US" dirty="0"/>
              <a:t>년에 </a:t>
            </a:r>
            <a:r>
              <a:rPr lang="en-US" altLang="ko-KR" dirty="0"/>
              <a:t>2</a:t>
            </a:r>
            <a:r>
              <a:rPr lang="ko-KR" altLang="en-US" dirty="0"/>
              <a:t>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5.2</a:t>
            </a:r>
            <a:r>
              <a:rPr lang="ko-KR" altLang="en-US" dirty="0"/>
              <a:t>절의 내용은</a:t>
            </a:r>
            <a:r>
              <a:rPr lang="en-US" altLang="ko-KR" dirty="0"/>
              <a:t> </a:t>
            </a:r>
            <a:r>
              <a:rPr lang="ko-KR" altLang="en-US" dirty="0"/>
              <a:t>경험규칙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주어진 데이터에 잘 들어맞을지는 실험을 통해 신중히 확인해야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Bengio</a:t>
            </a:r>
            <a:r>
              <a:rPr lang="ko-KR" altLang="en-US" dirty="0"/>
              <a:t>의 권고 </a:t>
            </a:r>
            <a:r>
              <a:rPr lang="en-US" altLang="ko-KR" dirty="0"/>
              <a:t>[Bengio2012]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33056"/>
            <a:ext cx="8053231" cy="82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70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규모 문제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건강에 관련된 데이터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키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m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몸무게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kg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),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혈압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1.885m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1.525m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33cm</a:t>
                </a:r>
                <a:r>
                  <a:rPr lang="ko-KR" altLang="en-US" dirty="0"/>
                  <a:t>나 차이가 나지만 </a:t>
                </a:r>
                <a:r>
                  <a:rPr lang="ko-KR" altLang="en-US" dirty="0" err="1"/>
                  <a:t>특징값</a:t>
                </a:r>
                <a:r>
                  <a:rPr lang="ko-KR" altLang="en-US" dirty="0"/>
                  <a:t> 차이는 불과 </a:t>
                </a:r>
                <a:r>
                  <a:rPr lang="en-US" altLang="ko-KR" dirty="0"/>
                  <a:t>0.33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65.5kg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45.0kg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20.5</a:t>
                </a:r>
                <a:r>
                  <a:rPr lang="ko-KR" altLang="en-US" dirty="0"/>
                  <a:t>라는 차이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첫 번째와 두 번째 특징은 대략 </a:t>
                </a:r>
                <a:r>
                  <a:rPr lang="en-US" altLang="ko-KR" dirty="0">
                    <a:sym typeface="Wingdings" pitchFamily="2" charset="2"/>
                  </a:rPr>
                  <a:t>100</a:t>
                </a:r>
                <a:r>
                  <a:rPr lang="ko-KR" altLang="en-US" dirty="0">
                    <a:sym typeface="Wingdings" pitchFamily="2" charset="2"/>
                  </a:rPr>
                  <a:t>배의 규모 차이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  <a:sym typeface="Wingdings" pitchFamily="2" charset="2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그레이디언트이기</a:t>
                </a:r>
                <a:r>
                  <a:rPr lang="ko-KR" altLang="en-US" dirty="0">
                    <a:sym typeface="Wingdings" pitchFamily="2" charset="2"/>
                  </a:rPr>
                  <a:t> 때문에 첫 번째 특징에 연결된 가중치는 두 번째 특징에 연결된 가중치에 비해 </a:t>
                </a:r>
                <a:r>
                  <a:rPr lang="en-US" altLang="ko-KR" dirty="0">
                    <a:sym typeface="Wingdings" pitchFamily="2" charset="2"/>
                  </a:rPr>
                  <a:t>100</a:t>
                </a:r>
                <a:r>
                  <a:rPr lang="ko-KR" altLang="en-US" dirty="0">
                    <a:sym typeface="Wingdings" pitchFamily="2" charset="2"/>
                  </a:rPr>
                  <a:t>여 배 느리게 학습됨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느린 학습의 요인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B9464FA-E0E3-448F-820F-9B750916826F}"/>
              </a:ext>
            </a:extLst>
          </p:cNvPr>
          <p:cNvSpPr txBox="1"/>
          <p:nvPr/>
        </p:nvSpPr>
        <p:spPr>
          <a:xfrm>
            <a:off x="6588224" y="3933056"/>
            <a:ext cx="93610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규모 차이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D24CF-85E2-4795-9DA2-38D30A4533D1}"/>
              </a:ext>
            </a:extLst>
          </p:cNvPr>
          <p:cNvSpPr txBox="1"/>
          <p:nvPr/>
        </p:nvSpPr>
        <p:spPr>
          <a:xfrm>
            <a:off x="755576" y="4451518"/>
            <a:ext cx="7184766" cy="97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어떤 노드의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크기가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100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배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배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차이나면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그만큼 해당 노드의 학습 속도는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느려진다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결국 전체적으로 수렴 속도는 크게 저하된다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입력의 표준편차를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1.0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으로 통일하자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8867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모든 특징이 양수인 경우의 문제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5-6]</a:t>
                </a:r>
                <a:r>
                  <a:rPr lang="ko-KR" altLang="en-US" dirty="0"/>
                  <a:t>의 경우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↑</m:t>
                    </m:r>
                  </m:oMath>
                </a14:m>
                <a:r>
                  <a:rPr lang="ko-KR" altLang="en-US" dirty="0"/>
                  <a:t> 표시된 가중치는 모두 증가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↓</m:t>
                    </m:r>
                  </m:oMath>
                </a14:m>
                <a:r>
                  <a:rPr lang="ko-KR" altLang="en-US" dirty="0"/>
                  <a:t> 표시된 가중치는 모두 감소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이처럼 뭉치로 증가 또는 감소하면 최저점을 찾아가는 경로가 갈팡질팡하여 느린 수렴 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427672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7C287-E265-42C2-A733-D4E7FCB26853}"/>
              </a:ext>
            </a:extLst>
          </p:cNvPr>
          <p:cNvSpPr txBox="1"/>
          <p:nvPr/>
        </p:nvSpPr>
        <p:spPr>
          <a:xfrm>
            <a:off x="251520" y="3573016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만약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모두 양수라면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BA837-4207-4D8A-A5CE-A4AAE98E58F5}"/>
              </a:ext>
            </a:extLst>
          </p:cNvPr>
          <p:cNvSpPr txBox="1"/>
          <p:nvPr/>
        </p:nvSpPr>
        <p:spPr>
          <a:xfrm>
            <a:off x="699602" y="5517232"/>
            <a:ext cx="7184766" cy="97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모두 양수라면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많은 노드의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그래디언트가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음수일 확률이 높다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이처럼 여러 개의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그래디언트가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일괄적으로 같이 증가하거나 같이 감소하면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최저점을 찾아가는 경로가 </a:t>
            </a:r>
            <a:r>
              <a:rPr lang="ko-KR" altLang="en-US" sz="1200" b="1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갈팡질팡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하게 되며 결국 수렴 속도 저하로 이어진다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 문제를 해결하기 위해서 평균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을 가지는 입력을 만들면 된다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F073BCA-159F-43ED-96BF-CFF16F395E7F}"/>
                  </a:ext>
                </a:extLst>
              </p:cNvPr>
              <p:cNvSpPr/>
              <p:nvPr/>
            </p:nvSpPr>
            <p:spPr>
              <a:xfrm>
                <a:off x="6012160" y="3435792"/>
                <a:ext cx="810798" cy="39164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/>
                          <a:sym typeface="Wingdings" pitchFamily="2" charset="2"/>
                        </a:rPr>
                        <m:t>−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/>
                              <a:sym typeface="Wingdings" pitchFamily="2" charset="2"/>
                            </a:rPr>
                            <m:t>𝛿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sym typeface="Wingdings" pitchFamily="2" charset="2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sym typeface="Wingdings" pitchFamily="2" charset="2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6F073BCA-159F-43ED-96BF-CFF16F395E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435792"/>
                <a:ext cx="810798" cy="391646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037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식 </a:t>
            </a:r>
            <a:r>
              <a:rPr lang="en-US" altLang="ko-KR" dirty="0"/>
              <a:t>(5.9)</a:t>
            </a:r>
            <a:r>
              <a:rPr lang="ko-KR" altLang="en-US" dirty="0"/>
              <a:t>의 정규화</a:t>
            </a:r>
            <a:r>
              <a:rPr lang="en-US" altLang="ko-KR" dirty="0"/>
              <a:t>(normalization)</a:t>
            </a:r>
            <a:r>
              <a:rPr lang="ko-KR" altLang="en-US" dirty="0"/>
              <a:t>는 규모 문제와 양수 문제를 해결해줌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특징별로</a:t>
            </a:r>
            <a:r>
              <a:rPr lang="ko-KR" altLang="en-US" dirty="0"/>
              <a:t> 독립적으로 적용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64865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77" y="3284984"/>
            <a:ext cx="4957738" cy="221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FAFEE0-650E-48CC-895F-0EFC43231216}"/>
              </a:ext>
            </a:extLst>
          </p:cNvPr>
          <p:cNvSpPr txBox="1"/>
          <p:nvPr/>
        </p:nvSpPr>
        <p:spPr>
          <a:xfrm>
            <a:off x="3502773" y="2082869"/>
            <a:ext cx="1944216" cy="489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식은 규모 문제와 양수 문제를 모두 해결해준다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FC00F-807A-41B7-8CEE-3B190DF2A494}"/>
              </a:ext>
            </a:extLst>
          </p:cNvPr>
          <p:cNvSpPr txBox="1"/>
          <p:nvPr/>
        </p:nvSpPr>
        <p:spPr>
          <a:xfrm>
            <a:off x="965094" y="5732958"/>
            <a:ext cx="7567345" cy="10084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반대로 생각해보면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의사결정 과정에서 어떤 특징이 다른 특징보다 더 중요하게 작용한다는 사실을 미리 알고 있다면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이러한 정보를 규모 조절에 활용할 수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더 중요한 특징의 표준편차가 덜 중요한 특징보다 크도록 변환하면 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표준편차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1.0,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표준편차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10.0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이렇게 중요도에 맞게 두 가지 종류의 표준편차를 사용해도 될까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356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전처리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명칭값을</a:t>
            </a:r>
            <a:r>
              <a:rPr lang="en-US" altLang="ko-KR" baseline="30000" dirty="0" err="1"/>
              <a:t>norminal</a:t>
            </a:r>
            <a:r>
              <a:rPr lang="en-US" altLang="ko-KR" baseline="30000" dirty="0"/>
              <a:t> value</a:t>
            </a:r>
            <a:r>
              <a:rPr lang="ko-KR" altLang="en-US" baseline="30000" dirty="0"/>
              <a:t> </a:t>
            </a:r>
            <a:r>
              <a:rPr lang="ko-KR" altLang="en-US" dirty="0" err="1"/>
              <a:t>원핫</a:t>
            </a:r>
            <a:r>
              <a:rPr lang="en-US" altLang="ko-KR" baseline="30000" dirty="0"/>
              <a:t>one-hot</a:t>
            </a:r>
            <a:r>
              <a:rPr lang="ko-KR" altLang="en-US" dirty="0"/>
              <a:t> 코드로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성별의 남</a:t>
            </a:r>
            <a:r>
              <a:rPr lang="en-US" altLang="ko-KR" dirty="0"/>
              <a:t>(1)</a:t>
            </a:r>
            <a:r>
              <a:rPr lang="ko-KR" altLang="en-US" dirty="0"/>
              <a:t>과 여</a:t>
            </a:r>
            <a:r>
              <a:rPr lang="en-US" altLang="ko-KR" dirty="0"/>
              <a:t>(2), </a:t>
            </a:r>
            <a:r>
              <a:rPr lang="ko-KR" altLang="en-US" dirty="0"/>
              <a:t>체질의 태양인</a:t>
            </a:r>
            <a:r>
              <a:rPr lang="en-US" altLang="ko-KR" dirty="0"/>
              <a:t>(1), </a:t>
            </a:r>
            <a:r>
              <a:rPr lang="ko-KR" altLang="en-US" dirty="0"/>
              <a:t>태음인</a:t>
            </a:r>
            <a:r>
              <a:rPr lang="en-US" altLang="ko-KR" dirty="0"/>
              <a:t>(2), </a:t>
            </a:r>
            <a:r>
              <a:rPr lang="ko-KR" altLang="en-US" dirty="0"/>
              <a:t>소양인</a:t>
            </a:r>
            <a:r>
              <a:rPr lang="en-US" altLang="ko-KR" dirty="0"/>
              <a:t>(3), </a:t>
            </a:r>
            <a:r>
              <a:rPr lang="ko-KR" altLang="en-US" dirty="0"/>
              <a:t>소음인</a:t>
            </a:r>
            <a:r>
              <a:rPr lang="en-US" altLang="ko-KR" dirty="0"/>
              <a:t>(4)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명칭값은</a:t>
            </a:r>
            <a:r>
              <a:rPr lang="en-US" altLang="ko-KR" dirty="0"/>
              <a:t> </a:t>
            </a:r>
            <a:r>
              <a:rPr lang="ko-KR" altLang="en-US" dirty="0"/>
              <a:t>거리</a:t>
            </a:r>
            <a:r>
              <a:rPr lang="en-US" altLang="ko-KR" dirty="0"/>
              <a:t>(</a:t>
            </a:r>
            <a:r>
              <a:rPr lang="ko-KR" altLang="en-US" dirty="0"/>
              <a:t>크기</a:t>
            </a:r>
            <a:r>
              <a:rPr lang="en-US" altLang="ko-KR" dirty="0"/>
              <a:t>)</a:t>
            </a:r>
            <a:r>
              <a:rPr lang="ko-KR" altLang="en-US" dirty="0"/>
              <a:t> 개념이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원핫</a:t>
            </a:r>
            <a:r>
              <a:rPr lang="ko-KR" altLang="en-US" dirty="0"/>
              <a:t> 코드는 값의</a:t>
            </a:r>
            <a:r>
              <a:rPr lang="en-US" altLang="ko-KR" dirty="0"/>
              <a:t> </a:t>
            </a:r>
            <a:r>
              <a:rPr lang="ko-KR" altLang="en-US" dirty="0"/>
              <a:t>개수만큼 </a:t>
            </a:r>
            <a:r>
              <a:rPr lang="ko-KR" altLang="en-US" dirty="0" err="1"/>
              <a:t>비트를</a:t>
            </a:r>
            <a:r>
              <a:rPr lang="ko-KR" altLang="en-US" dirty="0"/>
              <a:t> 부여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성별은 </a:t>
            </a:r>
            <a:r>
              <a:rPr lang="en-US" altLang="ko-KR" dirty="0"/>
              <a:t>2</a:t>
            </a:r>
            <a:r>
              <a:rPr lang="ko-KR" altLang="en-US" dirty="0"/>
              <a:t>비트</a:t>
            </a:r>
            <a:r>
              <a:rPr lang="en-US" altLang="ko-KR" dirty="0"/>
              <a:t>, </a:t>
            </a:r>
            <a:r>
              <a:rPr lang="ko-KR" altLang="en-US" dirty="0"/>
              <a:t>체질은 </a:t>
            </a:r>
            <a:r>
              <a:rPr lang="en-US" altLang="ko-KR" dirty="0"/>
              <a:t>4</a:t>
            </a:r>
            <a:r>
              <a:rPr lang="ko-KR" altLang="en-US" dirty="0"/>
              <a:t>비트 부여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키 </a:t>
            </a:r>
            <a:r>
              <a:rPr lang="en-US" altLang="ko-KR" dirty="0"/>
              <a:t>1.755m, </a:t>
            </a:r>
            <a:r>
              <a:rPr lang="ko-KR" altLang="en-US" dirty="0"/>
              <a:t>몸무게 </a:t>
            </a:r>
            <a:r>
              <a:rPr lang="en-US" altLang="ko-KR" dirty="0"/>
              <a:t>65.5kg, </a:t>
            </a:r>
            <a:r>
              <a:rPr lang="ko-KR" altLang="en-US" dirty="0"/>
              <a:t>혈압 </a:t>
            </a:r>
            <a:r>
              <a:rPr lang="en-US" altLang="ko-KR" dirty="0"/>
              <a:t>122, </a:t>
            </a:r>
            <a:r>
              <a:rPr lang="ko-KR" altLang="en-US" dirty="0"/>
              <a:t>남자</a:t>
            </a:r>
            <a:r>
              <a:rPr lang="en-US" altLang="ko-KR" dirty="0"/>
              <a:t>, </a:t>
            </a:r>
            <a:r>
              <a:rPr lang="ko-KR" altLang="en-US" dirty="0"/>
              <a:t>소양인 샘플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77072"/>
            <a:ext cx="66770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998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대칭적 가중치 문제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5-8]</a:t>
                </a:r>
                <a:r>
                  <a:rPr lang="ko-KR" altLang="en-US" dirty="0"/>
                  <a:t>의 대칭적 가중치에서는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ko-KR" altLang="en-US" dirty="0"/>
                  <a:t>가 같은 값이 됨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𝛿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그레이디언트기</a:t>
                </a:r>
                <a:r>
                  <a:rPr lang="ko-KR" altLang="en-US" dirty="0">
                    <a:sym typeface="Wingdings" pitchFamily="2" charset="2"/>
                  </a:rPr>
                  <a:t> 때문에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ko-KR" altLang="en-US" dirty="0"/>
                  <a:t>이 같은 값으로 갱신됨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두 </a:t>
                </a:r>
                <a:r>
                  <a:rPr lang="ko-KR" altLang="en-US" dirty="0" err="1"/>
                  <a:t>노드가</a:t>
                </a:r>
                <a:r>
                  <a:rPr lang="ko-KR" altLang="en-US" dirty="0"/>
                  <a:t> 같은 일을 하는 </a:t>
                </a:r>
                <a:r>
                  <a:rPr lang="ko-KR" altLang="en-US" b="1" dirty="0" err="1"/>
                  <a:t>중복성</a:t>
                </a:r>
                <a:r>
                  <a:rPr lang="ko-KR" altLang="en-US" b="1" dirty="0"/>
                  <a:t> 발생</a:t>
                </a:r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1" dirty="0" err="1"/>
                  <a:t>난수로</a:t>
                </a:r>
                <a:r>
                  <a:rPr lang="ko-KR" altLang="en-US" b="1" dirty="0"/>
                  <a:t> 초기화</a:t>
                </a:r>
                <a:r>
                  <a:rPr lang="ko-KR" altLang="en-US" dirty="0"/>
                  <a:t>함으로써 대칭 파괴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" y="3140968"/>
            <a:ext cx="6754143" cy="277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58729-B1FE-4A4B-B82A-2A40E5A0F025}"/>
              </a:ext>
            </a:extLst>
          </p:cNvPr>
          <p:cNvSpPr txBox="1"/>
          <p:nvPr/>
        </p:nvSpPr>
        <p:spPr>
          <a:xfrm>
            <a:off x="647564" y="6137582"/>
            <a:ext cx="3312368" cy="489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만약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입력 가중치가 모두 같다면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…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층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l-1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의 노드들은 모두 같은 일을 하는 중복성 문제가 발생한다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55E250F-EDB1-4B83-8697-9C08A6AE0C72}"/>
              </a:ext>
            </a:extLst>
          </p:cNvPr>
          <p:cNvCxnSpPr/>
          <p:nvPr/>
        </p:nvCxnSpPr>
        <p:spPr>
          <a:xfrm flipV="1">
            <a:off x="1691680" y="5373216"/>
            <a:ext cx="576064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18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1800" dirty="0"/>
              <a:t>과학과 공학에서 최적화</a:t>
            </a:r>
            <a:endParaRPr lang="en-US" altLang="ko-KR" sz="1800" dirty="0"/>
          </a:p>
          <a:p>
            <a:pPr lvl="1"/>
            <a:r>
              <a:rPr lang="ko-KR" altLang="en-US" sz="1400" dirty="0"/>
              <a:t>예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웨이퍼에</a:t>
            </a:r>
            <a:r>
              <a:rPr lang="ko-KR" altLang="en-US" sz="1400" dirty="0"/>
              <a:t> 최대 집적하는 반도체공학</a:t>
            </a:r>
            <a:r>
              <a:rPr lang="en-US" altLang="ko-KR" sz="1400" dirty="0"/>
              <a:t>, </a:t>
            </a:r>
            <a:r>
              <a:rPr lang="ko-KR" altLang="en-US" sz="1400" dirty="0"/>
              <a:t>목적지까지 최단 경로 찾기 등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목적함수를 정의하고 최적해를 구하면 됨</a:t>
            </a:r>
            <a:endParaRPr lang="en-US" altLang="ko-KR" sz="1400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sz="1400" dirty="0"/>
          </a:p>
          <a:p>
            <a:r>
              <a:rPr lang="ko-KR" altLang="en-US" sz="1800" dirty="0"/>
              <a:t>기계 학습의 최적화는 훨씬 복잡함</a:t>
            </a:r>
            <a:endParaRPr lang="en-US" altLang="ko-KR" sz="1800" dirty="0"/>
          </a:p>
          <a:p>
            <a:pPr lvl="1"/>
            <a:r>
              <a:rPr lang="ko-KR" altLang="en-US" sz="1400" dirty="0"/>
              <a:t>훈련집합으로 학습을 마친 후</a:t>
            </a:r>
            <a:r>
              <a:rPr lang="en-US" altLang="ko-KR" sz="1400" dirty="0"/>
              <a:t>, </a:t>
            </a:r>
            <a:r>
              <a:rPr lang="ko-KR" altLang="en-US" sz="1400" dirty="0"/>
              <a:t>현장에서 발생하는 새로운 샘플을 잘 예측해야 함</a:t>
            </a:r>
            <a:r>
              <a:rPr lang="en-US" altLang="ko-KR" sz="1400" dirty="0"/>
              <a:t>. </a:t>
            </a:r>
            <a:r>
              <a:rPr lang="ko-KR" altLang="en-US" sz="1400" dirty="0"/>
              <a:t>즉 일반화 능력이 뛰어나야 함 </a:t>
            </a:r>
            <a:endParaRPr lang="en-US" altLang="ko-KR" sz="1400" dirty="0"/>
          </a:p>
          <a:p>
            <a:pPr lvl="1"/>
            <a:r>
              <a:rPr lang="ko-KR" altLang="en-US" sz="1400" dirty="0">
                <a:sym typeface="Wingdings" pitchFamily="2" charset="2"/>
              </a:rPr>
              <a:t>훈련집합이 테스트집합의 </a:t>
            </a:r>
            <a:r>
              <a:rPr lang="en-US" altLang="ko-KR" sz="1400" b="1" dirty="0">
                <a:sym typeface="Wingdings" pitchFamily="2" charset="2"/>
              </a:rPr>
              <a:t>(1) </a:t>
            </a:r>
            <a:r>
              <a:rPr lang="ko-KR" altLang="en-US" sz="1400" b="1" dirty="0">
                <a:sym typeface="Wingdings" pitchFamily="2" charset="2"/>
              </a:rPr>
              <a:t>대리자 역할</a:t>
            </a:r>
            <a:r>
              <a:rPr lang="ko-KR" altLang="en-US" sz="1400" dirty="0">
                <a:sym typeface="Wingdings" pitchFamily="2" charset="2"/>
              </a:rPr>
              <a:t>을 한다고 말할 수 있음</a:t>
            </a:r>
            <a:endParaRPr lang="en-US" altLang="ko-KR" sz="1400" dirty="0">
              <a:sym typeface="Wingdings" pitchFamily="2" charset="2"/>
            </a:endParaRPr>
          </a:p>
          <a:p>
            <a:pPr lvl="1"/>
            <a:r>
              <a:rPr lang="ko-KR" altLang="en-US" sz="1400" dirty="0">
                <a:sym typeface="Wingdings" pitchFamily="2" charset="2"/>
              </a:rPr>
              <a:t>또한 </a:t>
            </a:r>
            <a:r>
              <a:rPr lang="en-US" altLang="ko-KR" sz="1400" dirty="0">
                <a:sym typeface="Wingdings" pitchFamily="2" charset="2"/>
              </a:rPr>
              <a:t>MSE, </a:t>
            </a:r>
            <a:r>
              <a:rPr lang="ko-KR" altLang="en-US" sz="1400" dirty="0" err="1">
                <a:sym typeface="Wingdings" pitchFamily="2" charset="2"/>
              </a:rPr>
              <a:t>로그우도와</a:t>
            </a:r>
            <a:r>
              <a:rPr lang="ko-KR" altLang="en-US" sz="1400" dirty="0">
                <a:sym typeface="Wingdings" pitchFamily="2" charset="2"/>
              </a:rPr>
              <a:t> 같은 목적함수가 궁극 목표인 정확률의 </a:t>
            </a:r>
            <a:r>
              <a:rPr lang="en-US" altLang="ko-KR" sz="1400" b="1" dirty="0">
                <a:sym typeface="Wingdings" pitchFamily="2" charset="2"/>
              </a:rPr>
              <a:t>(2) </a:t>
            </a:r>
            <a:r>
              <a:rPr lang="ko-KR" altLang="en-US" sz="1400" b="1" dirty="0">
                <a:sym typeface="Wingdings" pitchFamily="2" charset="2"/>
              </a:rPr>
              <a:t>대리자 역할</a:t>
            </a:r>
            <a:r>
              <a:rPr lang="ko-KR" altLang="en-US" sz="1400" dirty="0">
                <a:sym typeface="Wingdings" pitchFamily="2" charset="2"/>
              </a:rPr>
              <a:t>을 함</a:t>
            </a:r>
            <a:endParaRPr lang="en-US" altLang="ko-KR" sz="1400" dirty="0">
              <a:sym typeface="Wingdings" pitchFamily="2" charset="2"/>
            </a:endParaRPr>
          </a:p>
          <a:p>
            <a:pPr marL="266700" lvl="1" indent="0">
              <a:buNone/>
            </a:pPr>
            <a:endParaRPr lang="en-US" altLang="ko-KR" sz="1400" dirty="0">
              <a:sym typeface="Wingdings" pitchFamily="2" charset="2"/>
            </a:endParaRPr>
          </a:p>
          <a:p>
            <a:r>
              <a:rPr lang="ko-KR" altLang="en-US" sz="1800" dirty="0"/>
              <a:t>기계 학습의 최적화가 어려운 이유</a:t>
            </a:r>
            <a:endParaRPr lang="en-US" altLang="ko-KR" sz="1800" dirty="0"/>
          </a:p>
          <a:p>
            <a:pPr lvl="1"/>
            <a:r>
              <a:rPr lang="ko-KR" altLang="en-US" sz="1400" dirty="0"/>
              <a:t>대리자 관계</a:t>
            </a:r>
            <a:endParaRPr lang="en-US" altLang="ko-KR" sz="1400" dirty="0"/>
          </a:p>
          <a:p>
            <a:pPr lvl="1"/>
            <a:r>
              <a:rPr lang="ko-KR" altLang="en-US" sz="1400" dirty="0"/>
              <a:t>목적함수의 </a:t>
            </a:r>
            <a:r>
              <a:rPr lang="ko-KR" altLang="en-US" sz="1400" dirty="0" err="1"/>
              <a:t>비볼록</a:t>
            </a:r>
            <a:r>
              <a:rPr lang="en-US" altLang="ko-KR" sz="1400" dirty="0"/>
              <a:t>(non-convex)</a:t>
            </a:r>
            <a:r>
              <a:rPr lang="ko-KR" altLang="en-US" sz="1400" dirty="0"/>
              <a:t> 성질</a:t>
            </a:r>
            <a:r>
              <a:rPr lang="en-US" altLang="ko-KR" sz="1400" dirty="0"/>
              <a:t>, </a:t>
            </a:r>
            <a:r>
              <a:rPr lang="ko-KR" altLang="en-US" sz="1400" dirty="0"/>
              <a:t>고차원 특징 공간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데이터의 희소성 등</a:t>
            </a:r>
            <a:endParaRPr lang="en-US" altLang="ko-KR" sz="1400" dirty="0"/>
          </a:p>
          <a:p>
            <a:pPr lvl="1"/>
            <a:r>
              <a:rPr lang="ko-KR" altLang="en-US" sz="1400" dirty="0"/>
              <a:t>학습에 긴 시간 소요 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, GPU 4</a:t>
            </a:r>
            <a:r>
              <a:rPr lang="ko-KR" altLang="en-US" sz="1400" dirty="0"/>
              <a:t>대 장착한 컴퓨터에서 </a:t>
            </a:r>
            <a:r>
              <a:rPr lang="en-US" altLang="ko-KR" sz="1400" dirty="0" err="1"/>
              <a:t>VGGNet</a:t>
            </a:r>
            <a:r>
              <a:rPr lang="ko-KR" altLang="en-US" sz="1400" dirty="0"/>
              <a:t>을 훈련하는데 </a:t>
            </a:r>
            <a:r>
              <a:rPr lang="en-US" altLang="ko-KR" sz="1400" dirty="0"/>
              <a:t>2~3</a:t>
            </a:r>
            <a:r>
              <a:rPr lang="ko-KR" altLang="en-US" sz="1400" dirty="0"/>
              <a:t>주 소요</a:t>
            </a:r>
            <a:r>
              <a:rPr lang="en-US" altLang="ko-KR" sz="1400" dirty="0"/>
              <a:t>)</a:t>
            </a:r>
          </a:p>
          <a:p>
            <a:pPr marL="266700" lvl="1" indent="0">
              <a:buNone/>
            </a:pPr>
            <a:endParaRPr lang="en-US" altLang="ko-KR" sz="1400" dirty="0"/>
          </a:p>
          <a:p>
            <a:r>
              <a:rPr lang="en-US" altLang="ko-KR" sz="1800" dirty="0"/>
              <a:t>5</a:t>
            </a:r>
            <a:r>
              <a:rPr lang="ko-KR" altLang="en-US" sz="1800" dirty="0"/>
              <a:t>장은 이런 어려움을 극복하는 여러 가지 효과적인 방안을 제시함</a:t>
            </a:r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B3B43-539E-450F-8C83-550681214BF7}"/>
              </a:ext>
            </a:extLst>
          </p:cNvPr>
          <p:cNvSpPr txBox="1"/>
          <p:nvPr/>
        </p:nvSpPr>
        <p:spPr>
          <a:xfrm>
            <a:off x="5652120" y="1700808"/>
            <a:ext cx="3312368" cy="6480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다른 공학 문제는 최적해를 구하면 끝이지만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기계학습에서는 최적해를 구하면 시작일 뿐이다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한 단계 더 가서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최적해가 일반화 능력이 뛰어나야 한다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sz="36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85F91-0E50-4513-99D9-83AC12947538}"/>
              </a:ext>
            </a:extLst>
          </p:cNvPr>
          <p:cNvSpPr txBox="1"/>
          <p:nvPr/>
        </p:nvSpPr>
        <p:spPr>
          <a:xfrm>
            <a:off x="4283968" y="4077072"/>
            <a:ext cx="4680520" cy="93610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순수 최적화는 목적함수 자체가 궁극 목표를 직접 반영하지만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기계학습에서는 목적함수가 궁극 목표를 간접적으로 반영한다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기계학습의 궁극 목표는 높은 정확도이지만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이러한 궁극 목표를 직접적으로 공식화할 수 없어서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MSE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나 교체 엔트로피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로그우도 등이 대리자 역할을 한다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sz="36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6860E-F51B-47A2-9791-5853A9E004A7}"/>
              </a:ext>
            </a:extLst>
          </p:cNvPr>
          <p:cNvSpPr txBox="1"/>
          <p:nvPr/>
        </p:nvSpPr>
        <p:spPr>
          <a:xfrm>
            <a:off x="4067944" y="5661248"/>
            <a:ext cx="4896544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게다가 자칫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하이퍼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매개변수를 잘못 설정하면 많은 시행착오를 가짐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ko-KR" altLang="en-US" sz="36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064F2-9726-4C36-8BD8-A578EF4776B5}"/>
              </a:ext>
            </a:extLst>
          </p:cNvPr>
          <p:cNvSpPr txBox="1"/>
          <p:nvPr/>
        </p:nvSpPr>
        <p:spPr>
          <a:xfrm>
            <a:off x="539552" y="6425952"/>
            <a:ext cx="5040560" cy="2880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학습시간을 빠르게 하는 방법론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과잉적합을 방지할 여러 규제 기법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등</a:t>
            </a:r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난수로 가중치 초기화</a:t>
                </a:r>
                <a:endParaRPr lang="en-US" altLang="ko-KR" dirty="0"/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가우시언</a:t>
                </a:r>
                <a:r>
                  <a:rPr lang="ko-KR" altLang="en-US" dirty="0">
                    <a:sym typeface="Wingdings" pitchFamily="2" charset="2"/>
                  </a:rPr>
                  <a:t> 분포 또는 균일 분포에서 </a:t>
                </a:r>
                <a:r>
                  <a:rPr lang="ko-KR" altLang="en-US" dirty="0" err="1">
                    <a:sym typeface="Wingdings" pitchFamily="2" charset="2"/>
                  </a:rPr>
                  <a:t>난수</a:t>
                </a:r>
                <a:r>
                  <a:rPr lang="ko-KR" altLang="en-US" dirty="0">
                    <a:sym typeface="Wingdings" pitchFamily="2" charset="2"/>
                  </a:rPr>
                  <a:t> 추출</a:t>
                </a:r>
                <a:r>
                  <a:rPr lang="en-US" altLang="ko-KR" dirty="0">
                    <a:sym typeface="Wingdings" pitchFamily="2" charset="2"/>
                  </a:rPr>
                  <a:t>. </a:t>
                </a:r>
                <a:r>
                  <a:rPr lang="ko-KR" altLang="en-US" dirty="0">
                    <a:sym typeface="Wingdings" pitchFamily="2" charset="2"/>
                  </a:rPr>
                  <a:t>두 분포는 성능 차이 거의 없음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b="1" dirty="0" err="1">
                    <a:sym typeface="Wingdings" pitchFamily="2" charset="2"/>
                  </a:rPr>
                  <a:t>난수</a:t>
                </a:r>
                <a:r>
                  <a:rPr lang="ko-KR" altLang="en-US" b="1" dirty="0">
                    <a:sym typeface="Wingdings" pitchFamily="2" charset="2"/>
                  </a:rPr>
                  <a:t> 범위는 무척 중요</a:t>
                </a:r>
                <a:r>
                  <a:rPr lang="ko-KR" altLang="en-US" dirty="0">
                    <a:sym typeface="Wingdings" pitchFamily="2" charset="2"/>
                  </a:rPr>
                  <a:t>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(5.10) </a:t>
                </a:r>
                <a:r>
                  <a:rPr lang="ko-KR" altLang="en-US" dirty="0">
                    <a:sym typeface="Wingdings" pitchFamily="2" charset="2"/>
                  </a:rPr>
                  <a:t>또는 식 </a:t>
                </a:r>
                <a:r>
                  <a:rPr lang="en-US" altLang="ko-KR" dirty="0">
                    <a:sym typeface="Wingdings" pitchFamily="2" charset="2"/>
                  </a:rPr>
                  <a:t>(5.11)</a:t>
                </a:r>
                <a:r>
                  <a:rPr lang="ko-KR" altLang="en-US" dirty="0">
                    <a:sym typeface="Wingdings" pitchFamily="2" charset="2"/>
                  </a:rPr>
                  <a:t>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을 결정한 후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[-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en-US" altLang="ko-KR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,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]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사이에서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난수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발생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바이어스는 보통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0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으로 초기화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사례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en-US" altLang="ko-KR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AlexNet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[Krizhevsky2012]: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평균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0,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표준편차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0.001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인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가우시언에서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난수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생성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/>
                <a:r>
                  <a:rPr lang="en-US" altLang="ko-KR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ResNet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[He2016a]: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평균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0,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표준편차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  <a:cs typeface="Times New Roman" pitchFamily="18" charset="0"/>
                            <a:sym typeface="Wingdings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cs typeface="Times New Roman" pitchFamily="18" charset="0"/>
                                <a:sym typeface="Wingdings" pitchFamily="2" charset="2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  <a:sym typeface="Wingdings" pitchFamily="2" charset="2"/>
                              </a:rPr>
                              <m:t>2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  <a:sym typeface="Wingdings" pitchFamily="2" charset="2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  <a:sym typeface="Wingdings" pitchFamily="2" charset="2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인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가우시언에서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난수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생성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96491"/>
            <a:ext cx="1728192" cy="180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13519"/>
            <a:ext cx="626972" cy="137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03174"/>
            <a:ext cx="4151659" cy="130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64E33-C575-4FA6-8BE5-F1A4DE0AFD41}"/>
              </a:ext>
            </a:extLst>
          </p:cNvPr>
          <p:cNvSpPr txBox="1"/>
          <p:nvPr/>
        </p:nvSpPr>
        <p:spPr>
          <a:xfrm>
            <a:off x="3815916" y="3739852"/>
            <a:ext cx="4500500" cy="489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극단적으로 가중치가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에 가까우면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아주 작아져 학습이 매우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느려지고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반대로 너무 크면 과잉적합에 빠질 우려가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D3101-E9C8-4D6F-BAF4-21E88B67ED42}"/>
              </a:ext>
            </a:extLst>
          </p:cNvPr>
          <p:cNvSpPr txBox="1"/>
          <p:nvPr/>
        </p:nvSpPr>
        <p:spPr>
          <a:xfrm>
            <a:off x="5418094" y="2366300"/>
            <a:ext cx="3186354" cy="489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균일 분포에서 난수 추출하는 방법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좀 지능적으로 에지 개수 정보를 사용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428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또 다른 방법들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[Saxe2014]: </a:t>
            </a:r>
            <a:r>
              <a:rPr lang="ko-KR" altLang="en-US" dirty="0">
                <a:sym typeface="Wingdings" pitchFamily="2" charset="2"/>
              </a:rPr>
              <a:t>같은 층 노드들의 가중치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벡터가 수직이 되도록 설정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[Sussillo2014]: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임의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행로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random walk</a:t>
            </a:r>
            <a:r>
              <a:rPr lang="ko-KR" altLang="en-US" baseline="30000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활용하여 설정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[Sutskever2013]: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가중치 초기화와 모멘텀을 동시에 최적화</a:t>
            </a: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[Mishkin2016]: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가중치 분포가 아니라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노드의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출력값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분포가 일정하도록 강제화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77A5E-5BC4-4CD2-B990-1FC976C97A82}"/>
              </a:ext>
            </a:extLst>
          </p:cNvPr>
          <p:cNvSpPr txBox="1"/>
          <p:nvPr/>
        </p:nvSpPr>
        <p:spPr>
          <a:xfrm>
            <a:off x="971600" y="1844824"/>
            <a:ext cx="59766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난수로 가중치를 설정하고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가중치 행렬을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SVD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로 분해한 후 가중치를 재조정 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5A7FC-138F-4E93-A069-F212AE62FBEB}"/>
              </a:ext>
            </a:extLst>
          </p:cNvPr>
          <p:cNvSpPr txBox="1"/>
          <p:nvPr/>
        </p:nvSpPr>
        <p:spPr>
          <a:xfrm>
            <a:off x="971600" y="4149080"/>
            <a:ext cx="5400600" cy="7416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ko-KR" altLang="en-US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단계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수직 규칙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(Saxe2014)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을 적용하여 가중치를 초기화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단계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미니배치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시간을 줄이기 위함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를 가지고 전방 계산을 수행하면서 가중치를 조절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왼쪽 층에서 오른쪽 층으로 진행하면서 한 번에 한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층씩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처리함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각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츠엥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대해 노드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출력값의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분산이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 될 때까지 가중치를 조정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AECB1-9977-49F6-8B45-3578E660AAC5}"/>
              </a:ext>
            </a:extLst>
          </p:cNvPr>
          <p:cNvSpPr txBox="1"/>
          <p:nvPr/>
        </p:nvSpPr>
        <p:spPr>
          <a:xfrm>
            <a:off x="971600" y="4962766"/>
            <a:ext cx="5400600" cy="7416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&lt;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기존 방법론들과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다른점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가중치 대신 노드의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출력값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분포를 조정하는 측면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주어진 훈련집합에 맞는 가중치를 알아낸다는 측면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126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모멘텀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그레이디언트의</a:t>
                </a:r>
                <a:r>
                  <a:rPr lang="ko-KR" altLang="en-US" dirty="0"/>
                  <a:t> 잡음 현상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기계 학습은 훈련집합을 이용하여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추정하므로 잡음 가능성 높음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모멘텀은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그레이디언트에</a:t>
                </a:r>
                <a:r>
                  <a:rPr lang="ko-KR" altLang="en-US" dirty="0"/>
                  <a:t> </a:t>
                </a:r>
                <a:r>
                  <a:rPr lang="ko-KR" altLang="en-US" b="1" dirty="0" err="1"/>
                  <a:t>스무딩</a:t>
                </a:r>
                <a:r>
                  <a:rPr lang="ko-KR" altLang="en-US" dirty="0" err="1"/>
                  <a:t>을</a:t>
                </a:r>
                <a:r>
                  <a:rPr lang="ko-KR" altLang="en-US" dirty="0"/>
                  <a:t> 가하여 잡음 효과 줄임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수렴 속도 향상</a:t>
                </a:r>
                <a:endParaRPr lang="en-US" altLang="ko-KR" dirty="0"/>
              </a:p>
              <a:p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모멘텀을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적용한 가중치 갱신 수식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속도 벡터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  <a:cs typeface="Times New Roman" pitchFamily="18" charset="0"/>
                      </a:rPr>
                      <m:t>𝐯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는 이전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그레이디언트를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누적한 것에 해당함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처음에는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  <a:cs typeface="Times New Roman" pitchFamily="18" charset="0"/>
                      </a:rPr>
                      <m:t>𝐯</m:t>
                    </m:r>
                    <m:r>
                      <a:rPr lang="en-US" altLang="ko-KR" i="1" dirty="0">
                        <a:latin typeface="Cambria Math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로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출발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cs typeface="Times New Roman" pitchFamily="18" charset="0"/>
                      </a:rPr>
                      <m:t>𝛼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의 효과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cs typeface="Times New Roman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=0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이면 모멘텀이 적용 안 된 이전 공식과 같음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cs typeface="Times New Roman" pitchFamily="18" charset="0"/>
                      </a:rPr>
                      <m:t>𝛼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 가까울수록 이전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</a:rPr>
                  <a:t>그레이디언트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정보에 큰 가중치를 주는 셈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cs typeface="Times New Roman" pitchFamily="18" charset="0"/>
                        <a:sym typeface="Wingdings" pitchFamily="2" charset="2"/>
                      </a:rPr>
                      <m:t>𝚯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그리는 궤적이 매끄러움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/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보통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0.5, 0.9,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또는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0.99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사용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(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또는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0.5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로 시작하여 세대가 지남에 따라 점점 키워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0.99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에 도달하는 방법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6" y="2669568"/>
            <a:ext cx="641985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8A04B3-6E93-4B46-85EC-508C81A3F221}"/>
              </a:ext>
            </a:extLst>
          </p:cNvPr>
          <p:cNvSpPr txBox="1"/>
          <p:nvPr/>
        </p:nvSpPr>
        <p:spPr>
          <a:xfrm>
            <a:off x="2915816" y="2669568"/>
            <a:ext cx="5400600" cy="47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물리에서는 질량과 속도의 곱이 모멘텀인데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신경망에서는 질량은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이라 가정하여 속도만 나타낸다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C4737-A9FA-4DC1-84CC-B88C7A3D86EE}"/>
              </a:ext>
            </a:extLst>
          </p:cNvPr>
          <p:cNvSpPr txBox="1"/>
          <p:nvPr/>
        </p:nvSpPr>
        <p:spPr>
          <a:xfrm>
            <a:off x="2915816" y="3193300"/>
            <a:ext cx="5400600" cy="471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일종의 시간 정보를 포함시킨 것과 같다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v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라는 통로를 통해 이전 시간 정보를 현재 시간에 포함시켰다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6669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모멘텀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모멘텀의</a:t>
                </a:r>
                <a:r>
                  <a:rPr lang="ko-KR" altLang="en-US" dirty="0"/>
                  <a:t> 효과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오버슈팅 현상 누그러뜨림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 err="1"/>
                  <a:t>네스테로프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모멘텀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현재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𝐯</m:t>
                    </m:r>
                  </m:oMath>
                </a14:m>
                <a:r>
                  <a:rPr lang="ko-KR" altLang="en-US" dirty="0"/>
                  <a:t> 값으로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다음 이동할 곳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e>
                    </m:acc>
                  </m:oMath>
                </a14:m>
                <a:r>
                  <a:rPr lang="ko-KR" altLang="en-US" dirty="0"/>
                  <a:t>를 </a:t>
                </a:r>
                <a:r>
                  <a:rPr lang="ko-KR" altLang="en-US" b="1" dirty="0"/>
                  <a:t>예견</a:t>
                </a:r>
                <a:r>
                  <a:rPr lang="en-US" altLang="ko-KR" sz="600" dirty="0"/>
                  <a:t>(lookahead)</a:t>
                </a:r>
                <a:r>
                  <a:rPr lang="ko-KR" altLang="en-US" dirty="0"/>
                  <a:t>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예견한 곳의 </a:t>
                </a:r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 smtClean="0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l-GR" altLang="ko-KR" b="1" i="0" smtClean="0">
                                    <a:latin typeface="Cambria Math"/>
                                    <a:ea typeface="Cambria Math"/>
                                  </a:rPr>
                                  <m:t>𝚯</m:t>
                                </m:r>
                              </m:den>
                            </m:f>
                          </m:e>
                        </m:d>
                      </m:e>
                      <m:sub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l-GR" altLang="ko-KR" b="1" i="0" smtClean="0">
                                <a:latin typeface="Cambria Math"/>
                                <a:ea typeface="Cambria Math"/>
                              </a:rPr>
                              <m:t>𝚯</m:t>
                            </m:r>
                          </m:e>
                        </m:acc>
                      </m:sub>
                    </m:sSub>
                  </m:oMath>
                </a14:m>
                <a:r>
                  <a:rPr lang="ko-KR" altLang="en-US" dirty="0"/>
                  <a:t>를 사용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052736"/>
            <a:ext cx="3672408" cy="180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1" y="4270598"/>
            <a:ext cx="2085975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37" y="4803998"/>
            <a:ext cx="6762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32" y="4234613"/>
            <a:ext cx="3420760" cy="2002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41E6E2-83FF-4CE8-877E-5A99CC421C31}"/>
              </a:ext>
            </a:extLst>
          </p:cNvPr>
          <p:cNvSpPr txBox="1"/>
          <p:nvPr/>
        </p:nvSpPr>
        <p:spPr>
          <a:xfrm>
            <a:off x="539552" y="1815574"/>
            <a:ext cx="2952328" cy="323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훨씬 적은 반복 횟수로 최적해를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찾아감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79397-E4ED-4E87-A005-AC9A41C5A3C5}"/>
              </a:ext>
            </a:extLst>
          </p:cNvPr>
          <p:cNvSpPr txBox="1"/>
          <p:nvPr/>
        </p:nvSpPr>
        <p:spPr>
          <a:xfrm>
            <a:off x="562965" y="5922323"/>
            <a:ext cx="3528392" cy="6299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모멘텀은 과거 정보를 현재의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그레디언트에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더하기만 했지만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네스테로프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모멘텀은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자체가 과거 정보가 포함된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그레디언트이다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CBA1F-5F41-4CD8-972F-279CAB280F09}"/>
              </a:ext>
            </a:extLst>
          </p:cNvPr>
          <p:cNvSpPr txBox="1"/>
          <p:nvPr/>
        </p:nvSpPr>
        <p:spPr>
          <a:xfrm>
            <a:off x="2987824" y="3357270"/>
            <a:ext cx="2232248" cy="2994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물론 예견할 </a:t>
            </a:r>
            <a:r>
              <a:rPr lang="ko-KR" altLang="en-US" sz="120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때 모멘텀을 사용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88CF8-95CC-4D47-929C-6B3B6576FEE0}"/>
              </a:ext>
            </a:extLst>
          </p:cNvPr>
          <p:cNvSpPr txBox="1"/>
          <p:nvPr/>
        </p:nvSpPr>
        <p:spPr>
          <a:xfrm>
            <a:off x="4788024" y="174825"/>
            <a:ext cx="4248472" cy="4777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&lt;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모멘텀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vs.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네스테로프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모멘텀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언제 실행하냐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? (</a:t>
            </a:r>
            <a:r>
              <a:rPr lang="ko-KR" altLang="en-US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모멘텀 구하기 전이냐 </a:t>
            </a:r>
            <a:r>
              <a:rPr lang="ko-KR" altLang="en-US" sz="1200" b="1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후냐</a:t>
            </a:r>
            <a:r>
              <a:rPr lang="en-US" altLang="ko-KR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?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4686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모멘텀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z="1800" dirty="0"/>
              <a:t>일반적인 경사 하강 알고리즘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3744416" cy="229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44824"/>
            <a:ext cx="443676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859277"/>
            <a:ext cx="3487064" cy="8640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err="1"/>
              <a:t>네스테로프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모멘텀을</a:t>
            </a:r>
            <a:r>
              <a:rPr lang="ko-KR" altLang="en-US" sz="2000" dirty="0"/>
              <a:t> 적용한 </a:t>
            </a:r>
            <a:endParaRPr lang="en-US" altLang="ko-KR" sz="2000" dirty="0"/>
          </a:p>
          <a:p>
            <a:r>
              <a:rPr lang="ko-KR" altLang="en-US" sz="2000" dirty="0"/>
              <a:t>경사 하강 알고리즘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5635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sz="1800" dirty="0"/>
                  <a:t>학습률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sz="1800" dirty="0"/>
                  <a:t>의 중요성</a:t>
                </a:r>
                <a:endParaRPr lang="en-US" altLang="ko-KR" sz="1800" dirty="0"/>
              </a:p>
              <a:p>
                <a:pPr lvl="1"/>
                <a:r>
                  <a:rPr lang="ko-KR" altLang="en-US" dirty="0"/>
                  <a:t>너무 크면 오버슈팅에 따른 </a:t>
                </a:r>
                <a:r>
                  <a:rPr lang="ko-KR" altLang="en-US" dirty="0" err="1"/>
                  <a:t>진자</a:t>
                </a:r>
                <a:r>
                  <a:rPr lang="ko-KR" altLang="en-US" dirty="0"/>
                  <a:t> 현상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너무 작으면 수렴이 느림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적응적 </a:t>
                </a:r>
                <a:r>
                  <a:rPr lang="ko-KR" altLang="en-US" dirty="0" err="1"/>
                  <a:t>학습률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그레이디언트에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학습률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</m:oMath>
                </a14:m>
                <a:r>
                  <a:rPr lang="ko-KR" altLang="en-US" dirty="0"/>
                  <a:t>를 곱하면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𝜌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𝚯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𝜌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𝜌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i="1">
                                <a:latin typeface="Cambria Math"/>
                              </a:rPr>
                              <m:t>,⋯,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𝜌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𝑘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/>
                  <a:t>.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모든 매개변수가 같은 크기의 </a:t>
                </a:r>
                <a:r>
                  <a:rPr lang="ko-KR" altLang="en-US" dirty="0" err="1"/>
                  <a:t>학습률을</a:t>
                </a:r>
                <a:r>
                  <a:rPr lang="ko-KR" altLang="en-US" dirty="0"/>
                  <a:t> 사용하는 셈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적응적 </a:t>
                </a:r>
                <a:r>
                  <a:rPr lang="ko-KR" altLang="en-US" dirty="0" err="1"/>
                  <a:t>학습률은</a:t>
                </a:r>
                <a:r>
                  <a:rPr lang="ko-KR" altLang="en-US" dirty="0"/>
                  <a:t> </a:t>
                </a:r>
                <a:r>
                  <a:rPr lang="ko-KR" altLang="en-US" b="1" dirty="0"/>
                  <a:t>매개변수마다 자신의 상황에 따라 </a:t>
                </a:r>
                <a:r>
                  <a:rPr lang="ko-KR" altLang="en-US" b="1" dirty="0" err="1"/>
                  <a:t>학습률을</a:t>
                </a:r>
                <a:r>
                  <a:rPr lang="ko-KR" altLang="en-US" b="1" dirty="0"/>
                  <a:t> 조절</a:t>
                </a:r>
                <a:r>
                  <a:rPr lang="ko-KR" altLang="en-US" dirty="0"/>
                  <a:t>해 사용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30104"/>
            <a:ext cx="2808312" cy="17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86286-E17A-45CC-A9A2-38D91B5CDD62}"/>
              </a:ext>
            </a:extLst>
          </p:cNvPr>
          <p:cNvSpPr txBox="1"/>
          <p:nvPr/>
        </p:nvSpPr>
        <p:spPr>
          <a:xfrm>
            <a:off x="4139952" y="1867734"/>
            <a:ext cx="2487401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적당한 크기의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학습률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(learning rate)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를 설정하는 것이 중요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C6C10-1D52-4F7A-BD12-A4FB71B4824E}"/>
              </a:ext>
            </a:extLst>
          </p:cNvPr>
          <p:cNvSpPr txBox="1"/>
          <p:nvPr/>
        </p:nvSpPr>
        <p:spPr>
          <a:xfrm>
            <a:off x="827584" y="5877272"/>
            <a:ext cx="525658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가장 오래된 기법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(Jacobs1988):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이전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현재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그레디언트의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부호가 같은 매개변수는 값을 키우고 그렇지 않으면 값을 줄이는 전략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802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</p:spPr>
            <p:txBody>
              <a:bodyPr/>
              <a:lstStyle/>
              <a:p>
                <a:r>
                  <a:rPr lang="en-US" altLang="ko-KR" sz="1800" dirty="0" err="1"/>
                  <a:t>AdaGrad</a:t>
                </a:r>
                <a:r>
                  <a:rPr lang="en-US" altLang="ko-KR" sz="1800" dirty="0"/>
                  <a:t> </a:t>
                </a:r>
                <a:r>
                  <a:rPr lang="en-US" altLang="ko-KR" sz="1100" dirty="0"/>
                  <a:t>(Adaptive Gradient)</a:t>
                </a:r>
                <a:endParaRPr lang="en-US" altLang="ko-KR" sz="1800" dirty="0"/>
              </a:p>
              <a:p>
                <a:pPr lvl="1"/>
                <a:r>
                  <a:rPr lang="ko-KR" altLang="en-US" dirty="0"/>
                  <a:t>라인</a:t>
                </a:r>
                <a:r>
                  <a:rPr lang="en-US" altLang="ko-KR" dirty="0"/>
                  <a:t> 5~7</a:t>
                </a:r>
                <a:r>
                  <a:rPr lang="ko-KR" altLang="en-US" dirty="0"/>
                  <a:t>을 자세히 쓰면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𝐫</m:t>
                    </m:r>
                  </m:oMath>
                </a14:m>
                <a:r>
                  <a:rPr lang="ko-KR" altLang="en-US" dirty="0"/>
                  <a:t>은 </a:t>
                </a:r>
                <a:r>
                  <a:rPr lang="ko-KR" altLang="en-US" b="1" dirty="0"/>
                  <a:t>이전</a:t>
                </a:r>
                <a:r>
                  <a:rPr lang="en-US" altLang="ko-KR" b="1" dirty="0"/>
                  <a:t> </a:t>
                </a:r>
                <a:r>
                  <a:rPr lang="ko-KR" altLang="en-US" b="1" dirty="0" err="1"/>
                  <a:t>그레이디언트를</a:t>
                </a:r>
                <a:r>
                  <a:rPr lang="ko-KR" altLang="en-US" b="1" dirty="0"/>
                  <a:t> 누적한 벡터</a:t>
                </a:r>
                <a:endParaRPr lang="en-US" altLang="ko-KR" b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크면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l-GR" altLang="ko-K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ko-KR" altLang="el-GR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는 작아서 조금만 이동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작으면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ko-KR" altLang="el-GR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는 커서 많이 이동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예</a:t>
                </a:r>
                <a:r>
                  <a:rPr lang="en-US" altLang="ko-KR" dirty="0"/>
                  <a:t>)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5-10]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보다 보폭이 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라인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/>
                          </a:rPr>
                          <m:t>𝜌</m:t>
                        </m:r>
                      </m:num>
                      <m:den>
                        <m:r>
                          <a:rPr lang="ko-KR" altLang="en-US" i="1" smtClean="0">
                            <a:latin typeface="Cambria Math"/>
                          </a:rPr>
                          <m:t>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는 </a:t>
                </a:r>
                <a:r>
                  <a:rPr lang="ko-KR" altLang="en-US" b="1" dirty="0"/>
                  <a:t>상황에 따라 보폭을 정해주는</a:t>
                </a:r>
                <a:r>
                  <a:rPr lang="ko-KR" altLang="en-US" dirty="0"/>
                  <a:t> 적응적 </a:t>
                </a:r>
                <a:r>
                  <a:rPr lang="ko-KR" altLang="en-US" dirty="0" err="1"/>
                  <a:t>학습률로</a:t>
                </a:r>
                <a:r>
                  <a:rPr lang="ko-KR" altLang="en-US" dirty="0"/>
                  <a:t> 볼 수 있음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  <a:blipFill>
                <a:blip r:embed="rId2"/>
                <a:stretch>
                  <a:fillRect l="-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0" y="1340768"/>
            <a:ext cx="3659474" cy="402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447601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547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680520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1800" dirty="0" err="1"/>
                  <a:t>RMSProp</a:t>
                </a:r>
                <a:endParaRPr lang="en-US" altLang="ko-KR" sz="1800" dirty="0"/>
              </a:p>
              <a:p>
                <a:pPr lvl="1"/>
                <a:r>
                  <a:rPr lang="en-US" altLang="ko-KR" dirty="0" err="1"/>
                  <a:t>AdaGrad</a:t>
                </a:r>
                <a:r>
                  <a:rPr lang="ko-KR" altLang="en-US" dirty="0"/>
                  <a:t>의 단점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5-3]</a:t>
                </a:r>
                <a:r>
                  <a:rPr lang="ko-KR" altLang="en-US" dirty="0"/>
                  <a:t>의 라인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는 단순히 제곱을 더함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따라서 오래된 </a:t>
                </a:r>
                <a:r>
                  <a:rPr lang="ko-KR" altLang="en-US" dirty="0" err="1"/>
                  <a:t>그레이디언트와</a:t>
                </a:r>
                <a:r>
                  <a:rPr lang="ko-KR" altLang="en-US" dirty="0"/>
                  <a:t> 최근 </a:t>
                </a:r>
                <a:r>
                  <a:rPr lang="ko-KR" altLang="en-US" dirty="0" err="1"/>
                  <a:t>그레이디언트는</a:t>
                </a:r>
                <a:r>
                  <a:rPr lang="ko-KR" altLang="en-US" dirty="0"/>
                  <a:t> 같은 비중의 역할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𝐫</m:t>
                    </m:r>
                  </m:oMath>
                </a14:m>
                <a:r>
                  <a:rPr lang="ko-KR" altLang="en-US" dirty="0"/>
                  <a:t>이 점점 커져 수렴 방해할 가능성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 err="1"/>
                  <a:t>RMSProp</a:t>
                </a:r>
                <a:r>
                  <a:rPr lang="ko-KR" altLang="en-US" dirty="0"/>
                  <a:t>은 가중 이동 평균 기법</a:t>
                </a:r>
                <a:r>
                  <a:rPr lang="en-US" altLang="ko-KR" sz="1200" dirty="0"/>
                  <a:t>(weighted moving average)</a:t>
                </a:r>
                <a:r>
                  <a:rPr lang="ko-KR" altLang="en-US" sz="1200" dirty="0"/>
                  <a:t> </a:t>
                </a:r>
                <a:r>
                  <a:rPr lang="ko-KR" altLang="en-US" dirty="0"/>
                  <a:t>적용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작을수록 최근 것에 비중을 둠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보통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/>
                  <a:t>로 </a:t>
                </a:r>
                <a:r>
                  <a:rPr lang="en-US" altLang="ko-KR" dirty="0"/>
                  <a:t>0.9, 0.99, 0.999</a:t>
                </a:r>
                <a:r>
                  <a:rPr lang="ko-KR" altLang="en-US" dirty="0"/>
                  <a:t>를 사용 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680520" cy="5688632"/>
              </a:xfrm>
              <a:blipFill>
                <a:blip r:embed="rId2"/>
                <a:stretch>
                  <a:fillRect l="-781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0768"/>
            <a:ext cx="3894366" cy="3658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90" y="3988296"/>
            <a:ext cx="2609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751" y="3969246"/>
            <a:ext cx="65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281DD-329E-47F8-A5E4-0A2D6E2CDD8E}"/>
              </a:ext>
            </a:extLst>
          </p:cNvPr>
          <p:cNvSpPr txBox="1"/>
          <p:nvPr/>
        </p:nvSpPr>
        <p:spPr>
          <a:xfrm>
            <a:off x="683568" y="5373216"/>
            <a:ext cx="424847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AdaGrad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바로 전의 과거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그레디언트나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오래 전의 과거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구분하지 못했는데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en-US" altLang="ko-KR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RMSProp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에서는 오래된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그레디언트의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영향력을 지수적으로 줄여준다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72FB190-E575-41AF-A25B-66591842465F}"/>
              </a:ext>
            </a:extLst>
          </p:cNvPr>
          <p:cNvCxnSpPr/>
          <p:nvPr/>
        </p:nvCxnSpPr>
        <p:spPr>
          <a:xfrm flipH="1" flipV="1">
            <a:off x="6588224" y="3717032"/>
            <a:ext cx="720080" cy="4320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476D1F-9BA1-4956-A940-399A70E0AE58}"/>
              </a:ext>
            </a:extLst>
          </p:cNvPr>
          <p:cNvSpPr txBox="1"/>
          <p:nvPr/>
        </p:nvSpPr>
        <p:spPr>
          <a:xfrm>
            <a:off x="6948264" y="4149080"/>
            <a:ext cx="1008112" cy="293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decay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효과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459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sz="1800" dirty="0"/>
              <a:t>Adam </a:t>
            </a:r>
            <a:r>
              <a:rPr lang="en-US" altLang="ko-KR" sz="1200" dirty="0"/>
              <a:t>(Adaptive moment)</a:t>
            </a:r>
          </a:p>
          <a:p>
            <a:pPr lvl="1"/>
            <a:r>
              <a:rPr lang="en-US" altLang="ko-KR" dirty="0" err="1"/>
              <a:t>RMSProp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식</a:t>
            </a:r>
            <a:r>
              <a:rPr lang="en-US" altLang="ko-KR" dirty="0"/>
              <a:t> (5-12)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 err="1"/>
              <a:t>모멘텀을</a:t>
            </a:r>
            <a:r>
              <a:rPr lang="ko-KR" altLang="en-US" dirty="0"/>
              <a:t> 추가로 적용한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0" y="1921244"/>
            <a:ext cx="5593060" cy="4605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08315B2-4F82-44CA-A0F7-A6561FA15E80}"/>
              </a:ext>
            </a:extLst>
          </p:cNvPr>
          <p:cNvCxnSpPr>
            <a:cxnSpLocks/>
          </p:cNvCxnSpPr>
          <p:nvPr/>
        </p:nvCxnSpPr>
        <p:spPr>
          <a:xfrm flipH="1">
            <a:off x="3563888" y="3933056"/>
            <a:ext cx="720080" cy="14401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933E493-5A96-4F30-94AB-C39CB084E553}"/>
              </a:ext>
            </a:extLst>
          </p:cNvPr>
          <p:cNvSpPr txBox="1"/>
          <p:nvPr/>
        </p:nvSpPr>
        <p:spPr>
          <a:xfrm>
            <a:off x="4283968" y="3784059"/>
            <a:ext cx="1008112" cy="293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모멘텀 추가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02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sz="1800" dirty="0"/>
              <a:t>동작 예시</a:t>
            </a:r>
            <a:endParaRPr lang="en-US" altLang="ko-KR" sz="1800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5-13(a)]</a:t>
            </a:r>
            <a:r>
              <a:rPr lang="ko-KR" altLang="en-US" dirty="0"/>
              <a:t>는 중앙으로 급강하하는 절벽 지형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5-13(b)]</a:t>
            </a:r>
            <a:r>
              <a:rPr lang="ko-KR" altLang="en-US" dirty="0"/>
              <a:t>는 중앙 부근에</a:t>
            </a:r>
            <a:r>
              <a:rPr lang="en-US" altLang="ko-KR" dirty="0"/>
              <a:t> </a:t>
            </a:r>
            <a:r>
              <a:rPr lang="ko-KR" altLang="en-US" dirty="0" err="1"/>
              <a:t>안장점이</a:t>
            </a:r>
            <a:r>
              <a:rPr lang="en-US" altLang="ko-KR" baseline="30000" dirty="0"/>
              <a:t>saddle point</a:t>
            </a:r>
            <a:r>
              <a:rPr lang="ko-KR" altLang="en-US" dirty="0"/>
              <a:t> 있는 지형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26" y="2060848"/>
            <a:ext cx="568361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51720" y="824136"/>
            <a:ext cx="5832648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실시간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애니메이션 </a:t>
            </a:r>
            <a:r>
              <a:rPr lang="en-US" altLang="ko-KR" sz="1600" dirty="0"/>
              <a:t>http://cs231n.github.io/neural-networks-3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B0B66-3F64-4B88-B02E-730EF895E3A4}"/>
              </a:ext>
            </a:extLst>
          </p:cNvPr>
          <p:cNvSpPr txBox="1"/>
          <p:nvPr/>
        </p:nvSpPr>
        <p:spPr>
          <a:xfrm>
            <a:off x="25058" y="3501009"/>
            <a:ext cx="671628" cy="216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목적함수</a:t>
            </a:r>
            <a:r>
              <a:rPr lang="en-US" altLang="ko-KR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F5F6F-6FDD-499A-A241-2A0EEB3BBEAC}"/>
              </a:ext>
            </a:extLst>
          </p:cNvPr>
          <p:cNvSpPr txBox="1"/>
          <p:nvPr/>
        </p:nvSpPr>
        <p:spPr>
          <a:xfrm>
            <a:off x="32925" y="5301208"/>
            <a:ext cx="671628" cy="216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70000" lnSpcReduction="20000"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목적함수</a:t>
            </a:r>
            <a:r>
              <a:rPr lang="en-US" altLang="ko-KR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C7446-9D58-43E7-8BF4-D1C4725EE71B}"/>
              </a:ext>
            </a:extLst>
          </p:cNvPr>
          <p:cNvSpPr txBox="1"/>
          <p:nvPr/>
        </p:nvSpPr>
        <p:spPr>
          <a:xfrm>
            <a:off x="6412548" y="2079816"/>
            <a:ext cx="2585879" cy="1349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두 모멘텀 기법은 초반에 오버슈팅이 발생하지만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시간이 지나면서 제 방향을 찾아 최저점에 도달한다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세 적응적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학습률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기법은 비교적 빠른 속도로 최저점에 도달한다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 SGD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매우 느리게 최저점을 찾아간다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F4D90-40D3-44E3-82D1-72138FF7DF54}"/>
              </a:ext>
            </a:extLst>
          </p:cNvPr>
          <p:cNvSpPr txBox="1"/>
          <p:nvPr/>
        </p:nvSpPr>
        <p:spPr>
          <a:xfrm>
            <a:off x="6442955" y="3861048"/>
            <a:ext cx="2585879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두 모멘텀 기법은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안장점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(saddle point)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을 중심으로 진자 운동을 하다가 가까스로 최저점 방향을 찾았다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세 적응적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학습률은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쉽게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취저점방향을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찾아 이동한다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SGD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안장점을 영원히 벗어나지 못하고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62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484784"/>
            <a:ext cx="7920880" cy="291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sz="1800" dirty="0" err="1"/>
                  <a:t>활성값</a:t>
                </a:r>
                <a:r>
                  <a:rPr lang="ko-KR" altLang="en-US" sz="1800" dirty="0"/>
                  <a:t> </a:t>
                </a:r>
                <a:r>
                  <a:rPr lang="en-US" altLang="ko-KR" sz="1800" i="1" dirty="0">
                    <a:latin typeface="Times New Roman" pitchFamily="18" charset="0"/>
                    <a:cs typeface="Times New Roman" pitchFamily="18" charset="0"/>
                  </a:rPr>
                  <a:t>z</a:t>
                </a:r>
                <a:r>
                  <a:rPr lang="ko-KR" altLang="en-US" sz="1800" dirty="0"/>
                  <a:t>를 계산하고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활성함수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latin typeface="Cambria Math"/>
                      </a:rPr>
                      <m:t>𝜏</m:t>
                    </m:r>
                  </m:oMath>
                </a14:m>
                <a:r>
                  <a:rPr lang="ko-KR" altLang="en-US" sz="1800" dirty="0"/>
                  <a:t>를 적용하는 과정</a:t>
                </a:r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r>
                  <a:rPr lang="ko-KR" altLang="en-US" sz="1800" dirty="0"/>
                  <a:t>시대별 활성함수</a:t>
                </a:r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r>
                  <a:rPr lang="en-US" altLang="ko-KR" dirty="0" err="1"/>
                  <a:t>tanh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활성값이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커지면 </a:t>
                </a:r>
                <a:r>
                  <a:rPr lang="ko-KR" altLang="en-US" b="1" dirty="0"/>
                  <a:t>포화</a:t>
                </a:r>
                <a:r>
                  <a:rPr lang="en-US" altLang="ko-KR" sz="1050" dirty="0"/>
                  <a:t>(saturation)</a:t>
                </a:r>
                <a:r>
                  <a:rPr lang="ko-KR" altLang="en-US" b="1" dirty="0"/>
                  <a:t> 상태</a:t>
                </a:r>
                <a:r>
                  <a:rPr lang="ko-KR" altLang="en-US" dirty="0"/>
                  <a:t>가 되고 </a:t>
                </a:r>
                <a:r>
                  <a:rPr lang="ko-KR" altLang="en-US" dirty="0" err="1"/>
                  <a:t>그레이디언트는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에 가까워짐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매개변수 갱신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학습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이 매우 느린 요인</a:t>
                </a:r>
                <a:r>
                  <a:rPr lang="ko-KR" altLang="en-US" dirty="0"/>
                  <a:t>  </a:t>
                </a:r>
                <a:endParaRPr lang="en-US" altLang="ko-KR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84784"/>
            <a:ext cx="2163563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1524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11873"/>
            <a:ext cx="6572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6"/>
            <a:ext cx="7244204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91ABF5-5F50-4498-82ED-3523AE567A7F}"/>
              </a:ext>
            </a:extLst>
          </p:cNvPr>
          <p:cNvSpPr txBox="1"/>
          <p:nvPr/>
        </p:nvSpPr>
        <p:spPr>
          <a:xfrm>
            <a:off x="4427984" y="5301208"/>
            <a:ext cx="1576697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85000" lnSpcReduction="20000"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MLP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의 획기적인 성능 향상으로 신경망을 부활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96638-C229-4B3D-A5F0-524FD105BADD}"/>
              </a:ext>
            </a:extLst>
          </p:cNvPr>
          <p:cNvSpPr txBox="1"/>
          <p:nvPr/>
        </p:nvSpPr>
        <p:spPr>
          <a:xfrm>
            <a:off x="6444208" y="5301208"/>
            <a:ext cx="1576697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양의영역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–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포화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x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음의영역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희소성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BFD44-26C3-443A-B8DE-BAFC2AF719C0}"/>
              </a:ext>
            </a:extLst>
          </p:cNvPr>
          <p:cNvSpPr txBox="1"/>
          <p:nvPr/>
        </p:nvSpPr>
        <p:spPr>
          <a:xfrm>
            <a:off x="6004681" y="2708920"/>
            <a:ext cx="3031815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신경망이 희소한 상태가 되면 서로 다른 변화 인자를 풀어내는 데 장점이 있다고 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0880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en-US" altLang="ko-KR" sz="1800" dirty="0"/>
                  <a:t>ReLU(Rectified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Linear Unit) </a:t>
                </a:r>
                <a:r>
                  <a:rPr lang="ko-KR" altLang="en-US" sz="1800" dirty="0"/>
                  <a:t>활성함수</a:t>
                </a:r>
                <a:endParaRPr lang="en-US" altLang="ko-KR" sz="1800" dirty="0"/>
              </a:p>
              <a:p>
                <a:pPr lvl="1"/>
                <a:r>
                  <a:rPr lang="ko-KR" altLang="en-US" dirty="0"/>
                  <a:t>포화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문제 해소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en-US" altLang="ko-KR" dirty="0" err="1">
                    <a:sym typeface="Wingdings" pitchFamily="2" charset="2"/>
                  </a:rPr>
                  <a:t>ReLU</a:t>
                </a:r>
                <a:r>
                  <a:rPr lang="ko-KR" altLang="en-US" dirty="0">
                    <a:sym typeface="Wingdings" pitchFamily="2" charset="2"/>
                  </a:rPr>
                  <a:t>의 변형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Leaky </a:t>
                </a:r>
                <a:r>
                  <a:rPr lang="en-US" altLang="ko-KR" dirty="0" err="1">
                    <a:sym typeface="Wingdings" pitchFamily="2" charset="2"/>
                  </a:rPr>
                  <a:t>ReLU</a:t>
                </a:r>
                <a:r>
                  <a:rPr lang="en-US" altLang="ko-KR" dirty="0">
                    <a:sym typeface="Wingdings" pitchFamily="2" charset="2"/>
                  </a:rPr>
                  <a:t> (</a:t>
                </a:r>
                <a:r>
                  <a:rPr lang="ko-KR" altLang="en-US" dirty="0">
                    <a:sym typeface="Wingdings" pitchFamily="2" charset="2"/>
                  </a:rPr>
                  <a:t>보통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=0.01</m:t>
                    </m:r>
                  </m:oMath>
                </a14:m>
                <a:r>
                  <a:rPr lang="ko-KR" altLang="en-US" dirty="0"/>
                  <a:t>을 사용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 err="1"/>
                  <a:t>PReLU</a:t>
                </a:r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𝛼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학습으로 알아냄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sz="1400" dirty="0"/>
              </a:p>
              <a:p>
                <a:pPr lvl="1"/>
                <a:endParaRPr lang="en-US" altLang="ko-KR" sz="14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6" y="1628800"/>
            <a:ext cx="5760640" cy="55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33056"/>
            <a:ext cx="591723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50902"/>
            <a:ext cx="3069456" cy="48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042663"/>
            <a:ext cx="628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56CFA-CF53-4528-B1BB-2AFABDF99EF8}"/>
              </a:ext>
            </a:extLst>
          </p:cNvPr>
          <p:cNvSpPr txBox="1"/>
          <p:nvPr/>
        </p:nvSpPr>
        <p:spPr>
          <a:xfrm>
            <a:off x="4644008" y="1029044"/>
            <a:ext cx="4320480" cy="1535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ReLU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에서 미분이 불가능하는 문제가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기계학습은 정확한 최저점을 찾는 대신 최저점에 가까운 점을 찾으면 되고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신경망의 분산 구조로 인해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수많은 경로로 흐르므로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한두 군데에서 미분 불가능한 현상은 실제로 문젯거리가 되지 않는다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[Glorot2011]</a:t>
            </a: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-&gt; </a:t>
            </a:r>
            <a:r>
              <a:rPr lang="en-US" altLang="ko-KR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ReLU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와 </a:t>
            </a:r>
            <a:r>
              <a:rPr lang="en-US" altLang="ko-KR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softplus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의 성능을 비교했는데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en-US" altLang="ko-KR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ReLU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가 우월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087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sz="1800" dirty="0"/>
                  <a:t>공변량 시프트</a:t>
                </a:r>
                <a:r>
                  <a:rPr lang="en-US" altLang="ko-KR" sz="1800" baseline="30000" dirty="0"/>
                  <a:t>covariate shift</a:t>
                </a:r>
                <a:r>
                  <a:rPr lang="ko-KR" altLang="en-US" sz="1800" baseline="30000" dirty="0"/>
                  <a:t> </a:t>
                </a:r>
                <a:r>
                  <a:rPr lang="ko-KR" altLang="en-US" sz="1800" dirty="0"/>
                  <a:t>현상</a:t>
                </a:r>
                <a:endParaRPr lang="en-US" altLang="ko-KR" sz="18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학습이 진행되면서 층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매개변수가 바뀜에 따라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𝕏</m:t>
                            </m:r>
                          </m:e>
                        </m:acc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(1)</m:t>
                        </m:r>
                      </m:sup>
                    </m:sSup>
                  </m:oMath>
                </a14:m>
                <a:r>
                  <a:rPr lang="ko-KR" altLang="en-US" dirty="0"/>
                  <a:t>이 따라 바뀜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2 </a:t>
                </a:r>
                <a:r>
                  <a:rPr lang="ko-KR" altLang="en-US" dirty="0"/>
                  <a:t>입장에서 보면 자신에게 입력되는 데이터의 분포가 수시로 바뀌는 셈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층</a:t>
                </a:r>
                <a:r>
                  <a:rPr lang="en-US" altLang="ko-KR" dirty="0"/>
                  <a:t>2, 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3, …</a:t>
                </a:r>
                <a:r>
                  <a:rPr lang="ko-KR" altLang="en-US" dirty="0"/>
                  <a:t>으로 깊어짐에 따라 더욱 심각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학습을 방해하는 요인으로 작용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특히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깊은 신경망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r>
                  <a:rPr lang="en-US" altLang="ko-KR" dirty="0"/>
                  <a:t> </a:t>
                </a:r>
              </a:p>
              <a:p>
                <a:pPr lvl="1"/>
                <a:endParaRPr lang="en-US" altLang="ko-KR" sz="14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>
                <a:blip r:embed="rId2"/>
                <a:stretch>
                  <a:fillRect l="-416" r="-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29000"/>
            <a:ext cx="4032448" cy="147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3897A-015E-4EC7-BFFB-83FB83B431EB}"/>
              </a:ext>
            </a:extLst>
          </p:cNvPr>
          <p:cNvSpPr txBox="1"/>
          <p:nvPr/>
        </p:nvSpPr>
        <p:spPr>
          <a:xfrm>
            <a:off x="611560" y="5085184"/>
            <a:ext cx="2952328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층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의 입력인 입력 데이터의 분포는 항상 일정한데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매개 변수의 변화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학습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로 층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의 입력의 데이터의 분포는 수시로 바뀐다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-&gt; “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공변량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시프트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58D7C-5608-4585-996C-9F6893A69F08}"/>
              </a:ext>
            </a:extLst>
          </p:cNvPr>
          <p:cNvSpPr txBox="1"/>
          <p:nvPr/>
        </p:nvSpPr>
        <p:spPr>
          <a:xfrm>
            <a:off x="5724128" y="3573016"/>
            <a:ext cx="2952328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깊은 신경망을 잘 학습하기 위해서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…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매개변수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초깃값을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잘 설정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드롭아웃과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같은 규제 기법 적용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공변량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시프트 문제 해결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545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/>
                  <a:t>배치 정규화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공변량</a:t>
                </a:r>
                <a:r>
                  <a:rPr lang="ko-KR" altLang="en-US" dirty="0"/>
                  <a:t> 시프트 현상을 누그러뜨리기 위해 식 </a:t>
                </a:r>
                <a:r>
                  <a:rPr lang="en-US" altLang="ko-KR" dirty="0"/>
                  <a:t>(5.9)</a:t>
                </a:r>
                <a:r>
                  <a:rPr lang="ko-KR" altLang="en-US" dirty="0"/>
                  <a:t>의 정규화를 </a:t>
                </a:r>
                <a:r>
                  <a:rPr lang="ko-KR" altLang="en-US" b="1" dirty="0"/>
                  <a:t>모든 층에 적용</a:t>
                </a:r>
                <a:r>
                  <a:rPr lang="ko-KR" altLang="en-US" dirty="0"/>
                  <a:t>하는 기법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정규화를 적용하는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곳이 중요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식 </a:t>
                </a:r>
                <a:r>
                  <a:rPr lang="en-US" altLang="ko-KR" dirty="0"/>
                  <a:t>(5.15)</a:t>
                </a:r>
                <a:r>
                  <a:rPr lang="ko-KR" altLang="en-US" dirty="0"/>
                  <a:t>의 연산 과정 중 식 </a:t>
                </a:r>
                <a:r>
                  <a:rPr lang="en-US" altLang="ko-KR" dirty="0"/>
                  <a:t>(5.9)</a:t>
                </a:r>
                <a:r>
                  <a:rPr lang="ko-KR" altLang="en-US" dirty="0"/>
                  <a:t>를 어디에 적용하나</a:t>
                </a:r>
                <a:r>
                  <a:rPr lang="en-US" altLang="ko-KR" dirty="0"/>
                  <a:t>?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입력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또는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중간 결과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/>
                  <a:t> 중 어느 것에 적용</a:t>
                </a:r>
                <a:r>
                  <a:rPr lang="en-US" altLang="ko-KR" dirty="0"/>
                  <a:t>?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</a:rPr>
                      <m:t>𝒛</m:t>
                    </m:r>
                  </m:oMath>
                </a14:m>
                <a:r>
                  <a:rPr lang="ko-KR" altLang="en-US" dirty="0"/>
                  <a:t>에 적용하는 것이 유리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훈련집합 전체 또는 미니배치 중 어느 것에 적용</a:t>
                </a:r>
                <a:r>
                  <a:rPr lang="en-US" altLang="ko-KR" dirty="0"/>
                  <a:t>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b="1" dirty="0">
                    <a:sym typeface="Wingdings" pitchFamily="2" charset="2"/>
                  </a:rPr>
                  <a:t>미니배치</a:t>
                </a:r>
                <a:r>
                  <a:rPr lang="ko-KR" altLang="en-US" dirty="0">
                    <a:sym typeface="Wingdings" pitchFamily="2" charset="2"/>
                  </a:rPr>
                  <a:t>에 적용하는 것이 유리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r>
                  <a:rPr lang="en-US" altLang="ko-KR" dirty="0"/>
                  <a:t> </a:t>
                </a:r>
              </a:p>
              <a:p>
                <a:pPr lvl="1"/>
                <a:endParaRPr lang="en-US" altLang="ko-KR" sz="14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772816"/>
            <a:ext cx="64865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28" y="3452585"/>
            <a:ext cx="15240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35" y="3643885"/>
            <a:ext cx="6572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749E3A-74F2-46D9-B1D1-C347C2D1EB9A}"/>
              </a:ext>
            </a:extLst>
          </p:cNvPr>
          <p:cNvSpPr txBox="1"/>
          <p:nvPr/>
        </p:nvSpPr>
        <p:spPr>
          <a:xfrm>
            <a:off x="3558277" y="1749270"/>
            <a:ext cx="2952328" cy="66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정규화는 일반적으로 학습을 시작하기 전에 훈련집합에 대해 딱 한 번만 적용하면 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배치 정규화는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EC0ECF-0F6C-42B7-9B7B-CAF6A1863A3C}"/>
              </a:ext>
            </a:extLst>
          </p:cNvPr>
          <p:cNvSpPr txBox="1"/>
          <p:nvPr/>
        </p:nvSpPr>
        <p:spPr>
          <a:xfrm>
            <a:off x="5837944" y="3068259"/>
            <a:ext cx="2406464" cy="6688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x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에 적용할지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z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에 적용할지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?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[Ioffe2015]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의 실험 결과에 따라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z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에 적용하는 것이 더 좋다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ADB9B-B502-4764-9F44-73C17DD5BEE5}"/>
              </a:ext>
            </a:extLst>
          </p:cNvPr>
          <p:cNvSpPr txBox="1"/>
          <p:nvPr/>
        </p:nvSpPr>
        <p:spPr>
          <a:xfrm>
            <a:off x="3888742" y="5301208"/>
            <a:ext cx="2987514" cy="333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사실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 때문에 이름이 배치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정규화이다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26E2D03-3EE1-46E0-8F2C-3CB77450ACE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43608" y="3485778"/>
            <a:ext cx="441120" cy="32875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CFBA3CC-B4D9-440D-BFF9-D02F1F4936E9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043608" y="3814535"/>
            <a:ext cx="441120" cy="33454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C1DAD4-58ED-46A1-9792-AC5AF761C10D}"/>
              </a:ext>
            </a:extLst>
          </p:cNvPr>
          <p:cNvSpPr txBox="1"/>
          <p:nvPr/>
        </p:nvSpPr>
        <p:spPr>
          <a:xfrm>
            <a:off x="233015" y="3593978"/>
            <a:ext cx="877443" cy="4331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배치 정규화 실시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28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정규화 변환을 수행하는 코드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미니배치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(5.15)</a:t>
                </a:r>
                <a:r>
                  <a:rPr lang="ko-KR" altLang="en-US" dirty="0"/>
                  <a:t>를 적용하여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𝕏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 얻은 후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𝕏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ko-KR" altLang="en-US" dirty="0"/>
                  <a:t>를 가지고 코드</a:t>
                </a:r>
                <a:r>
                  <a:rPr lang="en-US" altLang="ko-KR" dirty="0"/>
                  <a:t> 1</a:t>
                </a:r>
                <a:r>
                  <a:rPr lang="ko-KR" altLang="en-US" dirty="0"/>
                  <a:t>을 수행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신경망의 각 노드마다 독립적으로 코드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을 수행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𝛼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𝛽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노드마다</a:t>
                </a:r>
                <a:r>
                  <a:rPr lang="ko-KR" altLang="en-US" dirty="0"/>
                  <a:t> 고유한 매개변수로서 학습으로 알아냄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r>
                  <a:rPr lang="en-US" altLang="ko-KR" dirty="0"/>
                  <a:t> </a:t>
                </a:r>
              </a:p>
              <a:p>
                <a:pPr lvl="1"/>
                <a:endParaRPr lang="en-US" altLang="ko-KR" sz="14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endParaRPr lang="en-US" altLang="ko-KR" sz="1800" dirty="0"/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21902"/>
            <a:ext cx="3672408" cy="309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E0A2D-5177-43E1-9C1A-324F87DCBDA7}"/>
              </a:ext>
            </a:extLst>
          </p:cNvPr>
          <p:cNvSpPr txBox="1"/>
          <p:nvPr/>
        </p:nvSpPr>
        <p:spPr>
          <a:xfrm>
            <a:off x="2843534" y="2996952"/>
            <a:ext cx="1440160" cy="333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미니배치 크기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19DA53-15D8-47EF-915A-A77DA68E02EE}"/>
                  </a:ext>
                </a:extLst>
              </p:cNvPr>
              <p:cNvSpPr txBox="1"/>
              <p:nvPr/>
            </p:nvSpPr>
            <p:spPr>
              <a:xfrm>
                <a:off x="4499992" y="3645024"/>
                <a:ext cx="2952328" cy="59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 anchor="t">
                <a:normAutofit/>
              </a:bodyPr>
              <a:lstStyle/>
              <a:p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미니배치 단위로 중간 결과를 모은 다음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,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평균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와 분산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을 먼저 구한다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19DA53-15D8-47EF-915A-A77DA68E0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3645024"/>
                <a:ext cx="2952328" cy="598736"/>
              </a:xfrm>
              <a:prstGeom prst="rect">
                <a:avLst/>
              </a:prstGeom>
              <a:blipFill>
                <a:blip r:embed="rId4"/>
                <a:stretch>
                  <a:fillRect r="-8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2C48B6-6687-48F5-8095-0C3D4906820E}"/>
                  </a:ext>
                </a:extLst>
              </p:cNvPr>
              <p:cNvSpPr txBox="1"/>
              <p:nvPr/>
            </p:nvSpPr>
            <p:spPr>
              <a:xfrm>
                <a:off x="4793971" y="4581128"/>
                <a:ext cx="2952328" cy="5987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 anchor="t">
                <a:normAutofit/>
              </a:bodyPr>
              <a:lstStyle/>
              <a:p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평균과 분산을 이용하여 정규화 </a:t>
                </a:r>
                <a:r>
                  <a:rPr lang="ko-KR" altLang="en-US" sz="1200" dirty="0" err="1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변환값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를 구한다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</a:t>
                </a:r>
                <a:endParaRPr lang="en-US" altLang="ko-KR" sz="1200" dirty="0">
                  <a:solidFill>
                    <a:srgbClr val="00B050"/>
                  </a:solidFill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2C48B6-6687-48F5-8095-0C3D49068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971" y="4581128"/>
                <a:ext cx="2952328" cy="598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C78451-8E76-47E3-A4BF-B1E98B3369A8}"/>
                  </a:ext>
                </a:extLst>
              </p:cNvPr>
              <p:cNvSpPr txBox="1"/>
              <p:nvPr/>
            </p:nvSpPr>
            <p:spPr>
              <a:xfrm>
                <a:off x="4788024" y="5301208"/>
                <a:ext cx="2952328" cy="1440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 anchor="t">
                <a:normAutofit lnSpcReduction="10000"/>
              </a:bodyPr>
              <a:lstStyle/>
              <a:p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여기서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는 배치 정규화 메커니즘의 파라미터이다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 (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노드마다 고유한 매개변수임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)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역시 얘네들도 데이터로부터 학습이 된다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</a:t>
                </a:r>
              </a:p>
              <a:p>
                <a:endParaRPr lang="en-US" altLang="ko-KR" sz="1200" dirty="0">
                  <a:solidFill>
                    <a:srgbClr val="00B050"/>
                  </a:solidFill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가 바이어스 역할을 하기 때문에 신경망 선형 변환에서의 바이어스 파라미터는 제외한다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</a:t>
                </a:r>
                <a:endParaRPr lang="en-US" altLang="ko-KR" sz="1200" dirty="0">
                  <a:solidFill>
                    <a:srgbClr val="00B050"/>
                  </a:solidFill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  <a:p>
                <a:endParaRPr lang="en-US" altLang="ko-KR" sz="1200" dirty="0">
                  <a:solidFill>
                    <a:srgbClr val="00B050"/>
                  </a:solidFill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C78451-8E76-47E3-A4BF-B1E98B3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5301208"/>
                <a:ext cx="2952328" cy="1440160"/>
              </a:xfrm>
              <a:prstGeom prst="rect">
                <a:avLst/>
              </a:prstGeom>
              <a:blipFill>
                <a:blip r:embed="rId6"/>
                <a:stretch>
                  <a:fillRect t="-1261" b="-12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EAD1C44D-AA68-4437-95D7-CF204C092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364" y="6396836"/>
            <a:ext cx="1008112" cy="210325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357FB1B-F99D-40A1-A877-FF9A33D91662}"/>
              </a:ext>
            </a:extLst>
          </p:cNvPr>
          <p:cNvCxnSpPr>
            <a:cxnSpLocks/>
          </p:cNvCxnSpPr>
          <p:nvPr/>
        </p:nvCxnSpPr>
        <p:spPr>
          <a:xfrm flipH="1">
            <a:off x="8676456" y="6396836"/>
            <a:ext cx="216024" cy="21032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45B0C72-D843-4BCF-B746-FF8EAE66D511}"/>
              </a:ext>
            </a:extLst>
          </p:cNvPr>
          <p:cNvCxnSpPr>
            <a:cxnSpLocks/>
          </p:cNvCxnSpPr>
          <p:nvPr/>
        </p:nvCxnSpPr>
        <p:spPr>
          <a:xfrm flipH="1" flipV="1">
            <a:off x="8676456" y="6396836"/>
            <a:ext cx="225026" cy="210326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225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sz="1800" dirty="0"/>
              <a:t>최적화를 마친 후 추가적인 </a:t>
            </a:r>
            <a:r>
              <a:rPr lang="ko-KR" altLang="en-US" sz="1800" b="1" dirty="0"/>
              <a:t>후처리 작업 </a:t>
            </a:r>
            <a:r>
              <a:rPr lang="ko-KR" altLang="en-US" sz="1800" dirty="0"/>
              <a:t>필요</a:t>
            </a:r>
            <a:endParaRPr lang="en-US" altLang="ko-KR" sz="1800" dirty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노드는</a:t>
            </a:r>
            <a:r>
              <a:rPr lang="ko-KR" altLang="en-US" dirty="0"/>
              <a:t> 전체 훈련집합을 가지고 독립적으로 코드</a:t>
            </a:r>
            <a:r>
              <a:rPr lang="en-US" altLang="ko-KR" dirty="0"/>
              <a:t>2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예측 단계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노드는</a:t>
            </a:r>
            <a:r>
              <a:rPr lang="ko-KR" altLang="en-US" dirty="0"/>
              <a:t> 독립적으로 식 </a:t>
            </a:r>
            <a:r>
              <a:rPr lang="en-US" altLang="ko-KR" dirty="0"/>
              <a:t>(5.18)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r>
              <a:rPr lang="en-US" altLang="ko-KR" dirty="0"/>
              <a:t>(</a:t>
            </a:r>
            <a:r>
              <a:rPr lang="ko-KR" altLang="en-US" dirty="0"/>
              <a:t>코드 </a:t>
            </a:r>
            <a:r>
              <a:rPr lang="en-US" altLang="ko-KR" dirty="0"/>
              <a:t>1</a:t>
            </a:r>
            <a:r>
              <a:rPr lang="ko-KR" altLang="en-US" dirty="0"/>
              <a:t>의 마지막 두 라인을 수행하는 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</a:t>
            </a:r>
          </a:p>
          <a:p>
            <a:pPr lvl="1"/>
            <a:endParaRPr lang="en-US" altLang="ko-KR" sz="14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6692907" cy="202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13176"/>
            <a:ext cx="73342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3D167-B739-4672-8851-624F068777BA}"/>
              </a:ext>
            </a:extLst>
          </p:cNvPr>
          <p:cNvSpPr txBox="1"/>
          <p:nvPr/>
        </p:nvSpPr>
        <p:spPr>
          <a:xfrm>
            <a:off x="2771800" y="1772816"/>
            <a:ext cx="302433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코드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은 미니배치 단위로 처리했는데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코드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전체 훈련집합을 가지고 처리한다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8649D-F235-48A4-BF33-E9F37B738CF6}"/>
              </a:ext>
            </a:extLst>
          </p:cNvPr>
          <p:cNvSpPr txBox="1"/>
          <p:nvPr/>
        </p:nvSpPr>
        <p:spPr>
          <a:xfrm>
            <a:off x="2989660" y="2996952"/>
            <a:ext cx="3310532" cy="3333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주의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미니배치가 아닌 전체 훈련집합을 기준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DB939E-9B1A-4D66-B202-339CF0A288E8}"/>
              </a:ext>
            </a:extLst>
          </p:cNvPr>
          <p:cNvSpPr/>
          <p:nvPr/>
        </p:nvSpPr>
        <p:spPr>
          <a:xfrm>
            <a:off x="1780113" y="3522908"/>
            <a:ext cx="432048" cy="2704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B58239B-DA59-402D-A642-59F3FEADD5F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212161" y="3163640"/>
            <a:ext cx="777499" cy="35926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C9312E-5EA3-47B9-A502-112FF82B5BF3}"/>
              </a:ext>
            </a:extLst>
          </p:cNvPr>
          <p:cNvSpPr txBox="1"/>
          <p:nvPr/>
        </p:nvSpPr>
        <p:spPr>
          <a:xfrm>
            <a:off x="683568" y="6018593"/>
            <a:ext cx="6264696" cy="647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예측 단계에서 새로운 샘플이 신경망에 입력되어 전방 계산을 수행할 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z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에 바로 활성함수를 적용하는 것이 아닌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위의 후처리 변환을 거친 후의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z’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를 활성함수에 적용한다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ECB55037-44D4-4275-A955-C85EE251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6066480"/>
            <a:ext cx="874568" cy="415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B83256-E77D-4639-8E85-F4D85BDF09D1}"/>
                  </a:ext>
                </a:extLst>
              </p:cNvPr>
              <p:cNvSpPr txBox="1"/>
              <p:nvPr/>
            </p:nvSpPr>
            <p:spPr>
              <a:xfrm>
                <a:off x="4788024" y="5085184"/>
                <a:ext cx="3960440" cy="7143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 anchor="t">
                <a:normAutofit/>
              </a:bodyPr>
              <a:lstStyle/>
              <a:p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이 식은 코드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1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의 마지막 두 라인을 합친 것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를 통해 원래의 값에 가깝게 재조정한다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너무 강하게 보정하면 원래 값과 똑같아지는데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,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그럴 경우는 거의 없다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</a:t>
                </a:r>
              </a:p>
              <a:p>
                <a:endParaRPr lang="en-US" altLang="ko-KR" sz="1200" dirty="0">
                  <a:solidFill>
                    <a:srgbClr val="00B050"/>
                  </a:solidFill>
                  <a:latin typeface="궁서" panose="02030600000101010101" pitchFamily="18" charset="-127"/>
                  <a:ea typeface="궁서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B83256-E77D-4639-8E85-F4D85BDF0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5085184"/>
                <a:ext cx="3960440" cy="7143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014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배치 정규화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sz="1800" dirty="0"/>
              <a:t>CNN</a:t>
            </a:r>
            <a:r>
              <a:rPr lang="ko-KR" altLang="en-US" sz="1800" dirty="0"/>
              <a:t>에서는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노드</a:t>
            </a:r>
            <a:r>
              <a:rPr lang="ko-KR" altLang="en-US" dirty="0"/>
              <a:t> 단위가 아니라 특징 </a:t>
            </a:r>
            <a:r>
              <a:rPr lang="ko-KR" altLang="en-US" dirty="0" err="1"/>
              <a:t>맵</a:t>
            </a:r>
            <a:r>
              <a:rPr lang="ko-KR" altLang="en-US" dirty="0"/>
              <a:t> 단위로 코드 </a:t>
            </a:r>
            <a:r>
              <a:rPr lang="en-US" altLang="ko-KR" dirty="0"/>
              <a:t>1</a:t>
            </a:r>
            <a:r>
              <a:rPr lang="ko-KR" altLang="en-US" dirty="0"/>
              <a:t>과 코드 </a:t>
            </a:r>
            <a:r>
              <a:rPr lang="en-US" altLang="ko-KR" dirty="0"/>
              <a:t>2</a:t>
            </a:r>
            <a:r>
              <a:rPr lang="ko-KR" altLang="en-US" dirty="0"/>
              <a:t>를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배치 정규화의 긍정적 효과를 측정한 실험사례</a:t>
            </a:r>
            <a:r>
              <a:rPr lang="en-US" altLang="ko-KR" dirty="0"/>
              <a:t>[Ioffe2015]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가중치 초기화에 덜 민감함 </a:t>
            </a:r>
            <a:r>
              <a:rPr lang="en-US" altLang="ko-KR" sz="1200" dirty="0"/>
              <a:t>(5.2.2</a:t>
            </a:r>
            <a:r>
              <a:rPr lang="ko-KR" altLang="en-US" sz="1200" dirty="0"/>
              <a:t>절의 초기화 전략 중 어느 것을 사용하든 상관</a:t>
            </a:r>
            <a:r>
              <a:rPr lang="en-US" altLang="ko-KR" sz="1200" dirty="0"/>
              <a:t>x)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학습률을</a:t>
            </a:r>
            <a:r>
              <a:rPr lang="ko-KR" altLang="en-US" dirty="0"/>
              <a:t> 크게 하여 수렴 속도 향상 가능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GoogLeNet</a:t>
            </a:r>
            <a:r>
              <a:rPr lang="en-US" altLang="ko-KR" sz="1200" dirty="0"/>
              <a:t> </a:t>
            </a:r>
            <a:r>
              <a:rPr lang="ko-KR" altLang="en-US" sz="1200" dirty="0"/>
              <a:t>학습 속도 </a:t>
            </a:r>
            <a:r>
              <a:rPr lang="en-US" altLang="ko-KR" sz="1200" dirty="0"/>
              <a:t>2~15</a:t>
            </a:r>
            <a:r>
              <a:rPr lang="ko-KR" altLang="en-US" sz="1200" dirty="0"/>
              <a:t>배 향상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시그모이드를</a:t>
            </a:r>
            <a:r>
              <a:rPr lang="ko-KR" altLang="en-US" dirty="0"/>
              <a:t> 활성함수로 사용하는 깊은 신경망도 학습이 이루어짐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ReLu</a:t>
            </a:r>
            <a:r>
              <a:rPr lang="ko-KR" altLang="en-US" sz="1100" dirty="0"/>
              <a:t>대신 </a:t>
            </a:r>
            <a:r>
              <a:rPr lang="en-US" altLang="ko-KR" sz="1100" dirty="0"/>
              <a:t>sigmoid </a:t>
            </a:r>
            <a:r>
              <a:rPr lang="ko-KR" altLang="en-US" sz="1100" dirty="0"/>
              <a:t>사용 가능</a:t>
            </a:r>
            <a:r>
              <a:rPr lang="en-US" altLang="ko-KR" sz="1100" dirty="0"/>
              <a:t>)</a:t>
            </a:r>
            <a:endParaRPr lang="en-US" altLang="ko-KR" dirty="0"/>
          </a:p>
          <a:p>
            <a:r>
              <a:rPr lang="ko-KR" altLang="en-US" dirty="0"/>
              <a:t>배치 정규화는 규제 효과를 제공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드롭아웃이라는</a:t>
            </a:r>
            <a:r>
              <a:rPr lang="ko-KR" altLang="en-US" dirty="0"/>
              <a:t> 규제 기법을 적용하지 않아도 높은 성능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ResNet</a:t>
            </a:r>
            <a:r>
              <a:rPr lang="ko-KR" altLang="en-US" sz="1200" dirty="0"/>
              <a:t>에 배치 정규화 적용 </a:t>
            </a:r>
            <a:r>
              <a:rPr lang="en-US" altLang="ko-KR" sz="1200" dirty="0"/>
              <a:t>– He2016a)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CDBB51-A36E-4B45-88B6-4366C9942AC7}"/>
                  </a:ext>
                </a:extLst>
              </p:cNvPr>
              <p:cNvSpPr txBox="1"/>
              <p:nvPr/>
            </p:nvSpPr>
            <p:spPr>
              <a:xfrm>
                <a:off x="683568" y="1772816"/>
                <a:ext cx="5688632" cy="7143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rtlCol="0" anchor="t">
                <a:normAutofit/>
              </a:bodyPr>
              <a:lstStyle/>
              <a:p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특징 </a:t>
                </a:r>
                <a:r>
                  <a:rPr lang="ko-KR" altLang="en-US" sz="1200" dirty="0" err="1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맵의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크기가 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p*q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라면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,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미니배치에 있는 샘플마다 </a:t>
                </a:r>
                <a:r>
                  <a:rPr lang="en-US" altLang="ko-KR" sz="1200" dirty="0" err="1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pq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개의 값이 발생하므로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,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코드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1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은 총 </a:t>
                </a:r>
                <a:r>
                  <a:rPr lang="en-US" altLang="ko-KR" sz="1200" dirty="0" err="1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pqm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개의 값을 가지고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  <m:sup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sz="10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를 계산한다</a:t>
                </a:r>
                <a:r>
                  <a:rPr lang="en-US" altLang="ko-KR" sz="10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여기서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는 특징 </a:t>
                </a:r>
                <a:r>
                  <a:rPr lang="ko-KR" altLang="en-US" sz="1200" dirty="0" err="1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맵마다</a:t>
                </a:r>
                <a:r>
                  <a:rPr lang="ko-KR" altLang="en-US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 하나씩 존재한다</a:t>
                </a:r>
                <a:r>
                  <a:rPr lang="en-US" altLang="ko-KR" sz="1200" dirty="0">
                    <a:solidFill>
                      <a:srgbClr val="00B050"/>
                    </a:solidFill>
                    <a:latin typeface="궁서" panose="02030600000101010101" pitchFamily="18" charset="-127"/>
                    <a:ea typeface="궁서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CDBB51-A36E-4B45-88B6-4366C9942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72816"/>
                <a:ext cx="5688632" cy="7143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61E450A-4C33-46D0-9CDD-C0B29ECF406C}"/>
              </a:ext>
            </a:extLst>
          </p:cNvPr>
          <p:cNvSpPr txBox="1"/>
          <p:nvPr/>
        </p:nvSpPr>
        <p:spPr>
          <a:xfrm>
            <a:off x="683568" y="5517233"/>
            <a:ext cx="316835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이러한 측면에서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최적화 기법과 규제 기법은 밀접한 연관성이 있다고 볼 수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964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규제의 필요성과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5.3.1 </a:t>
            </a:r>
            <a:r>
              <a:rPr lang="ko-KR" altLang="en-US" dirty="0"/>
              <a:t>과잉적합에 빠지는 이유와 과잉적합을 피하는 전략</a:t>
            </a:r>
            <a:endParaRPr lang="en-US" altLang="ko-KR" dirty="0"/>
          </a:p>
          <a:p>
            <a:r>
              <a:rPr lang="en-US" altLang="ko-KR" dirty="0"/>
              <a:t>5.3.2 </a:t>
            </a:r>
            <a:r>
              <a:rPr lang="ko-KR" altLang="en-US" dirty="0"/>
              <a:t>규제</a:t>
            </a:r>
            <a:r>
              <a:rPr lang="en-US" altLang="ko-KR" dirty="0"/>
              <a:t>(regularization)</a:t>
            </a:r>
            <a:r>
              <a:rPr lang="ko-KR" altLang="en-US" dirty="0"/>
              <a:t>의 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규제가 중요하기 때문에 </a:t>
            </a:r>
            <a:r>
              <a:rPr lang="en-US" altLang="ko-KR" dirty="0"/>
              <a:t>1</a:t>
            </a:r>
            <a:r>
              <a:rPr lang="ko-KR" altLang="en-US" dirty="0"/>
              <a:t>장에서 미리 소개한 내용</a:t>
            </a:r>
            <a:endParaRPr lang="en-US" altLang="ko-KR" dirty="0"/>
          </a:p>
          <a:p>
            <a:pPr lvl="1"/>
            <a:r>
              <a:rPr lang="en-US" altLang="ko-KR" dirty="0"/>
              <a:t>1.5</a:t>
            </a:r>
            <a:r>
              <a:rPr lang="ko-KR" altLang="en-US" dirty="0"/>
              <a:t>절의 과소적합과 과잉적합</a:t>
            </a:r>
            <a:r>
              <a:rPr lang="en-US" altLang="ko-KR" dirty="0"/>
              <a:t>, </a:t>
            </a:r>
            <a:r>
              <a:rPr lang="ko-KR" altLang="en-US" dirty="0"/>
              <a:t>바이어스와 분산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1-13], [</a:t>
            </a:r>
            <a:r>
              <a:rPr lang="ko-KR" altLang="en-US" dirty="0"/>
              <a:t>그림 </a:t>
            </a:r>
            <a:r>
              <a:rPr lang="en-US" altLang="ko-KR" dirty="0"/>
              <a:t>1-14])</a:t>
            </a:r>
          </a:p>
          <a:p>
            <a:pPr lvl="1"/>
            <a:r>
              <a:rPr lang="en-US" altLang="ko-KR" dirty="0"/>
              <a:t>1.6</a:t>
            </a:r>
            <a:r>
              <a:rPr lang="ko-KR" altLang="en-US" dirty="0"/>
              <a:t>절의 데이터 확대와 가중치 감쇠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9545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06489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과잉적합에 빠지는 이유와 과잉적합을 피하는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 모델의 용량에 따른 일반화 능력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대부분 가지고 있는 데이터에 비해 훨씬 큰 용량의 모델을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VGGNet</a:t>
            </a:r>
            <a:r>
              <a:rPr lang="ko-KR" altLang="en-US" dirty="0"/>
              <a:t>은 </a:t>
            </a:r>
            <a:r>
              <a:rPr lang="ko-KR" altLang="en-US" dirty="0" err="1"/>
              <a:t>분류층에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억 </a:t>
            </a:r>
            <a:r>
              <a:rPr lang="en-US" altLang="ko-KR" dirty="0"/>
              <a:t>2</a:t>
            </a:r>
            <a:r>
              <a:rPr lang="ko-KR" altLang="en-US" dirty="0"/>
              <a:t>천 </a:t>
            </a:r>
            <a:r>
              <a:rPr lang="en-US" altLang="ko-KR" dirty="0"/>
              <a:t>1</a:t>
            </a:r>
            <a:r>
              <a:rPr lang="ko-KR" altLang="en-US" dirty="0"/>
              <a:t>백만 개의 매개변수</a:t>
            </a:r>
            <a:endParaRPr lang="en-US" altLang="ko-KR" dirty="0"/>
          </a:p>
          <a:p>
            <a:pPr lvl="1"/>
            <a:r>
              <a:rPr lang="ko-KR" altLang="en-US" dirty="0"/>
              <a:t>훈련집합을 단순히 </a:t>
            </a:r>
            <a:r>
              <a:rPr lang="en-US" altLang="ko-KR" dirty="0"/>
              <a:t>‘</a:t>
            </a:r>
            <a:r>
              <a:rPr lang="ko-KR" altLang="en-US" dirty="0"/>
              <a:t>암기</a:t>
            </a:r>
            <a:r>
              <a:rPr lang="en-US" altLang="ko-KR" dirty="0"/>
              <a:t>’</a:t>
            </a:r>
            <a:r>
              <a:rPr lang="ko-KR" altLang="en-US" dirty="0"/>
              <a:t>하는 과잉적합</a:t>
            </a:r>
            <a:r>
              <a:rPr lang="en-US" altLang="ko-KR" dirty="0"/>
              <a:t>(overfitting)</a:t>
            </a:r>
            <a:r>
              <a:rPr lang="ko-KR" altLang="en-US" dirty="0"/>
              <a:t>에 주의를 기울여야 함</a:t>
            </a:r>
            <a:endParaRPr lang="en-US" altLang="ko-KR" dirty="0"/>
          </a:p>
          <a:p>
            <a:r>
              <a:rPr lang="ko-KR" altLang="en-US" dirty="0">
                <a:solidFill>
                  <a:srgbClr val="0000FF"/>
                </a:solidFill>
              </a:rPr>
              <a:t>현대 기계 학습의 전략</a:t>
            </a:r>
            <a:endParaRPr lang="en-US" altLang="ko-KR" dirty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충분히 큰 용량의 모델을 설계한 다음</a:t>
            </a:r>
            <a:r>
              <a:rPr lang="en-US" altLang="ko-KR" dirty="0"/>
              <a:t>, </a:t>
            </a:r>
            <a:r>
              <a:rPr lang="ko-KR" altLang="en-US" dirty="0"/>
              <a:t>학습 과정에서 여러 규제 기법을 적용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4461432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0B57F-054A-4AE3-998C-7B20A63DEAB0}"/>
              </a:ext>
            </a:extLst>
          </p:cNvPr>
          <p:cNvSpPr txBox="1"/>
          <p:nvPr/>
        </p:nvSpPr>
        <p:spPr>
          <a:xfrm>
            <a:off x="6156176" y="3212976"/>
            <a:ext cx="2592288" cy="9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딥러닝의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등장으로 용량은 책임지고 해결해주므로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overfitting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문제만 해결하면 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 이전에는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underfitting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도 걱정해야 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6480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06489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규제는 오래 전부터 수학과 통계학에서 연구해온 주제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 용량에 비해 데이터가 부족한 경우의 불량 문제를</a:t>
            </a:r>
            <a:r>
              <a:rPr lang="en-US" altLang="ko-KR" b="1" baseline="30000" dirty="0"/>
              <a:t>ill-posed problem </a:t>
            </a:r>
            <a:r>
              <a:rPr lang="ko-KR" altLang="en-US" dirty="0"/>
              <a:t>푸는 데 사용</a:t>
            </a:r>
            <a:endParaRPr lang="en-US" altLang="ko-KR" baseline="30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적절한</a:t>
            </a:r>
            <a:r>
              <a:rPr lang="en-US" altLang="ko-KR" dirty="0"/>
              <a:t> </a:t>
            </a:r>
            <a:r>
              <a:rPr lang="ko-KR" altLang="en-US" b="1" dirty="0"/>
              <a:t>가정</a:t>
            </a:r>
            <a:r>
              <a:rPr lang="ko-KR" altLang="en-US" dirty="0"/>
              <a:t>을 투입하여 문제를 품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입력과 출력 사이의 매핑은 매끄럽다는 사전 지식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b="1" dirty="0" err="1"/>
              <a:t>티호노프</a:t>
            </a:r>
            <a:r>
              <a:rPr lang="en-US" altLang="ko-KR" sz="1200" dirty="0"/>
              <a:t>(Tikhonov1964)</a:t>
            </a:r>
            <a:r>
              <a:rPr lang="ko-KR" altLang="en-US" dirty="0"/>
              <a:t>의 규제 </a:t>
            </a:r>
            <a:r>
              <a:rPr lang="ko-KR" altLang="en-US" dirty="0" err="1"/>
              <a:t>기법는</a:t>
            </a:r>
            <a:r>
              <a:rPr lang="en-US" altLang="ko-KR" dirty="0"/>
              <a:t> </a:t>
            </a:r>
            <a:r>
              <a:rPr lang="ko-KR" altLang="en-US" dirty="0"/>
              <a:t>매끄러움 가정에 기반을 둔 식 </a:t>
            </a:r>
            <a:r>
              <a:rPr lang="en-US" altLang="ko-KR" dirty="0"/>
              <a:t>(5.19)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39" y="2420888"/>
            <a:ext cx="4536504" cy="2094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5445224"/>
            <a:ext cx="7194947" cy="705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0E872-F6B7-4A93-94AA-AB553D4C1476}"/>
              </a:ext>
            </a:extLst>
          </p:cNvPr>
          <p:cNvSpPr txBox="1"/>
          <p:nvPr/>
        </p:nvSpPr>
        <p:spPr>
          <a:xfrm>
            <a:off x="5580112" y="2414300"/>
            <a:ext cx="3096344" cy="1878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*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매끄러운 함수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(smooth function):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입력 공간에서 서로 거리가 가까운 샘플은 출력 공간에서도 가깝다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(ex.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4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차곡선은 매끄럽지만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12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곡선은 덜 매끄럽다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*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티호노프의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가정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세상의 데이터 대부분은 매끄러운 성질을 만족한다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매우 일반적인 사전 지식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0EFA2C-6AD3-4B13-BA53-8391F3CACB9B}"/>
              </a:ext>
            </a:extLst>
          </p:cNvPr>
          <p:cNvSpPr/>
          <p:nvPr/>
        </p:nvSpPr>
        <p:spPr>
          <a:xfrm>
            <a:off x="4067944" y="5445224"/>
            <a:ext cx="576064" cy="2880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8BBC48-EBFA-4A76-8EB6-E04F2FFAA265}"/>
              </a:ext>
            </a:extLst>
          </p:cNvPr>
          <p:cNvSpPr txBox="1"/>
          <p:nvPr/>
        </p:nvSpPr>
        <p:spPr>
          <a:xfrm>
            <a:off x="5004048" y="5616844"/>
            <a:ext cx="1791816" cy="2862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매끄러운 정도를 나타냄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76091F-DEAC-4F04-8A60-4C1DFED93F4F}"/>
              </a:ext>
            </a:extLst>
          </p:cNvPr>
          <p:cNvCxnSpPr>
            <a:endCxn id="4" idx="3"/>
          </p:cNvCxnSpPr>
          <p:nvPr/>
        </p:nvCxnSpPr>
        <p:spPr>
          <a:xfrm flipH="1" flipV="1">
            <a:off x="4644008" y="5589240"/>
            <a:ext cx="360040" cy="1440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43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목적함수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엔트로피와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로그우도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5.1.1 </a:t>
            </a:r>
            <a:r>
              <a:rPr lang="ko-KR" altLang="en-US" dirty="0"/>
              <a:t>평균제곱 오차를 다시 생각하기</a:t>
            </a:r>
            <a:endParaRPr lang="en-US" altLang="ko-KR" dirty="0"/>
          </a:p>
          <a:p>
            <a:r>
              <a:rPr lang="en-US" altLang="ko-KR" dirty="0"/>
              <a:t>5.1.2 </a:t>
            </a:r>
            <a:r>
              <a:rPr lang="ko-KR" altLang="en-US" dirty="0"/>
              <a:t>교차 엔트로피 목적함수</a:t>
            </a:r>
            <a:endParaRPr lang="en-US" altLang="ko-KR" dirty="0"/>
          </a:p>
          <a:p>
            <a:r>
              <a:rPr lang="en-US" altLang="ko-KR" dirty="0"/>
              <a:t>5.1.3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활성함수와 </a:t>
            </a:r>
            <a:r>
              <a:rPr lang="ko-KR" altLang="en-US" dirty="0" err="1"/>
              <a:t>로그우도</a:t>
            </a:r>
            <a:r>
              <a:rPr lang="ko-KR" altLang="en-US" dirty="0"/>
              <a:t> 목적함수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19315"/>
            <a:ext cx="8307288" cy="152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064896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규제의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현대 기계 학습도 매끄러움 가정을 널리 사용함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5.4.1</a:t>
            </a:r>
            <a:r>
              <a:rPr lang="ko-KR" altLang="en-US" dirty="0"/>
              <a:t>절의 가중치 감쇠</a:t>
            </a:r>
            <a:r>
              <a:rPr lang="en-US" altLang="ko-KR" sz="1200" dirty="0"/>
              <a:t>(weight decay)</a:t>
            </a:r>
            <a:r>
              <a:rPr lang="ko-KR" altLang="en-US" sz="1200" dirty="0"/>
              <a:t> </a:t>
            </a:r>
            <a:r>
              <a:rPr lang="ko-KR" altLang="en-US" dirty="0"/>
              <a:t>기법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모델의 구조적 용량을 충분히 크게 하고</a:t>
            </a:r>
            <a:r>
              <a:rPr lang="en-US" altLang="ko-KR" dirty="0"/>
              <a:t>, ‘</a:t>
            </a:r>
            <a:r>
              <a:rPr lang="ko-KR" altLang="en-US" b="1" dirty="0"/>
              <a:t>수치적 용량</a:t>
            </a:r>
            <a:r>
              <a:rPr lang="en-US" altLang="ko-KR" dirty="0"/>
              <a:t>’</a:t>
            </a:r>
            <a:r>
              <a:rPr lang="ko-KR" altLang="en-US" dirty="0"/>
              <a:t>을 제한하는 규제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장의 비지도 학습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ko-KR" dirty="0"/>
              <a:t>『</a:t>
            </a:r>
            <a:r>
              <a:rPr lang="en-US" altLang="ko-KR" dirty="0"/>
              <a:t>Deep Learning』 </a:t>
            </a:r>
            <a:r>
              <a:rPr lang="ko-KR" altLang="en-US" dirty="0"/>
              <a:t>책의</a:t>
            </a:r>
            <a:r>
              <a:rPr lang="en-US" altLang="ko-KR" dirty="0"/>
              <a:t> </a:t>
            </a:r>
            <a:r>
              <a:rPr lang="ko-KR" altLang="en-US" dirty="0"/>
              <a:t>정의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“…any modification we make to a learning algorithm that is intended to reduce its generalization error … </a:t>
            </a:r>
            <a:r>
              <a:rPr lang="ko-KR" altLang="en-US" dirty="0"/>
              <a:t>일반화 오류를 줄이려는 의도를 가지고 학습 알고리즘을 수정하는 방법 모두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5378E-22F9-46B4-90BE-DC88CB864456}"/>
              </a:ext>
            </a:extLst>
          </p:cNvPr>
          <p:cNvSpPr txBox="1"/>
          <p:nvPr/>
        </p:nvSpPr>
        <p:spPr>
          <a:xfrm>
            <a:off x="611560" y="4797152"/>
            <a:ext cx="7272808" cy="13681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5.2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절의 성능 향상 요령과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5.4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절의 규제 기법이 완전 배타적이지는 않다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5.2.3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절의 모멘텀은 속도 향상 뿐만 아니라 과잉적합을 방지하는 부차적인 효과를 제공할 수도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과잉적합을 방지할 목적으로 개발된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5.4.2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절의 조기 멈춤은 속도 향상에 도움을 주기도 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두 가지 목적 중 어느 것에 더 많이 기여하는지에 따른 대략적인 구분이라고 여기면 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944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9001000" cy="5688632"/>
          </a:xfrm>
        </p:spPr>
        <p:txBody>
          <a:bodyPr/>
          <a:lstStyle/>
          <a:p>
            <a:r>
              <a:rPr lang="en-US" altLang="ko-KR" dirty="0"/>
              <a:t>5.4.1 </a:t>
            </a:r>
            <a:r>
              <a:rPr lang="ko-KR" altLang="en-US" dirty="0"/>
              <a:t>가중치 벌칙</a:t>
            </a:r>
            <a:endParaRPr lang="en-US" altLang="ko-KR" dirty="0"/>
          </a:p>
          <a:p>
            <a:r>
              <a:rPr lang="en-US" altLang="ko-KR" dirty="0"/>
              <a:t>5.4.2 </a:t>
            </a:r>
            <a:r>
              <a:rPr lang="ko-KR" altLang="en-US" dirty="0"/>
              <a:t>조기 멈춤</a:t>
            </a:r>
            <a:endParaRPr lang="en-US" altLang="ko-KR" dirty="0"/>
          </a:p>
          <a:p>
            <a:r>
              <a:rPr lang="en-US" altLang="ko-KR" dirty="0"/>
              <a:t>5.4.3 </a:t>
            </a:r>
            <a:r>
              <a:rPr lang="ko-KR" altLang="en-US" dirty="0"/>
              <a:t>데이터 확대</a:t>
            </a:r>
            <a:endParaRPr lang="en-US" altLang="ko-KR" dirty="0"/>
          </a:p>
          <a:p>
            <a:r>
              <a:rPr lang="en-US" altLang="ko-KR" dirty="0"/>
              <a:t>5.4.4 </a:t>
            </a:r>
            <a:r>
              <a:rPr lang="ko-KR" altLang="en-US" dirty="0" err="1"/>
              <a:t>드롭아웃</a:t>
            </a:r>
            <a:endParaRPr lang="en-US" altLang="ko-KR" dirty="0"/>
          </a:p>
          <a:p>
            <a:r>
              <a:rPr lang="en-US" altLang="ko-KR" dirty="0"/>
              <a:t>5.4.5 </a:t>
            </a:r>
            <a:r>
              <a:rPr lang="ko-KR" altLang="en-US" dirty="0"/>
              <a:t>앙상블 기법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명시적 규제와 암시적 규제</a:t>
            </a:r>
            <a:endParaRPr lang="en-US" altLang="ko-KR" dirty="0"/>
          </a:p>
          <a:p>
            <a:pPr lvl="1"/>
            <a:r>
              <a:rPr lang="ko-KR" altLang="en-US" dirty="0"/>
              <a:t>명시적 규제</a:t>
            </a:r>
            <a:r>
              <a:rPr lang="en-US" altLang="ko-KR" dirty="0"/>
              <a:t>: </a:t>
            </a:r>
            <a:r>
              <a:rPr lang="ko-KR" altLang="en-US" dirty="0"/>
              <a:t>가중치 감쇠나 </a:t>
            </a:r>
            <a:r>
              <a:rPr lang="ko-KR" altLang="en-US" dirty="0" err="1"/>
              <a:t>드롭아웃처럼</a:t>
            </a:r>
            <a:r>
              <a:rPr lang="ko-KR" altLang="en-US" dirty="0"/>
              <a:t> 목적함수나 </a:t>
            </a:r>
            <a:r>
              <a:rPr lang="ko-KR" altLang="en-US" b="1" dirty="0"/>
              <a:t>신경망 구조를 직접 수정</a:t>
            </a:r>
            <a:r>
              <a:rPr lang="ko-KR" altLang="en-US" dirty="0"/>
              <a:t>하는 방식</a:t>
            </a:r>
            <a:endParaRPr lang="en-US" altLang="ko-KR" dirty="0"/>
          </a:p>
          <a:p>
            <a:pPr lvl="1"/>
            <a:r>
              <a:rPr lang="ko-KR" altLang="en-US" dirty="0"/>
              <a:t>암시적 규제</a:t>
            </a:r>
            <a:r>
              <a:rPr lang="en-US" altLang="ko-KR" dirty="0"/>
              <a:t>: </a:t>
            </a:r>
            <a:r>
              <a:rPr lang="ko-KR" altLang="en-US" dirty="0"/>
              <a:t>조기 멈춤</a:t>
            </a:r>
            <a:r>
              <a:rPr lang="en-US" altLang="ko-KR" dirty="0"/>
              <a:t>, </a:t>
            </a:r>
            <a:r>
              <a:rPr lang="ko-KR" altLang="en-US" dirty="0"/>
              <a:t>데이터 증대</a:t>
            </a:r>
            <a:r>
              <a:rPr lang="en-US" altLang="ko-KR" dirty="0"/>
              <a:t>, </a:t>
            </a:r>
            <a:r>
              <a:rPr lang="ko-KR" altLang="en-US" dirty="0"/>
              <a:t>잡음 추가</a:t>
            </a:r>
            <a:r>
              <a:rPr lang="en-US" altLang="ko-KR" dirty="0"/>
              <a:t>, </a:t>
            </a:r>
            <a:r>
              <a:rPr lang="ko-KR" altLang="en-US" dirty="0"/>
              <a:t>앙상블처럼 </a:t>
            </a:r>
            <a:r>
              <a:rPr lang="ko-KR" altLang="en-US" b="1" dirty="0"/>
              <a:t>간접적으로 영향</a:t>
            </a:r>
            <a:r>
              <a:rPr lang="ko-KR" altLang="en-US" dirty="0"/>
              <a:t>을 미치는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2E9E1-07D1-464A-8651-07D13B021ABD}"/>
              </a:ext>
            </a:extLst>
          </p:cNvPr>
          <p:cNvSpPr txBox="1"/>
          <p:nvPr/>
        </p:nvSpPr>
        <p:spPr>
          <a:xfrm>
            <a:off x="3419872" y="1196752"/>
            <a:ext cx="4968552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규제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en-US" altLang="ko-KR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regulariztqaion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)..</a:t>
            </a: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데이터보다 매개변수가 많을 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데이터에 노이즈가 첨가되어 있을 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..</a:t>
            </a: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완벽한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true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함수를 구할 순 없다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어떻게 하면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true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함수를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approximation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하게 잘 표현할 수 있을까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?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에 대한 해답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3618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식 </a:t>
                </a:r>
                <a:r>
                  <a:rPr lang="en-US" altLang="ko-KR" dirty="0"/>
                  <a:t>(5.19)</a:t>
                </a:r>
                <a:r>
                  <a:rPr lang="ko-KR" altLang="en-US" dirty="0"/>
                  <a:t>를 관련 변수가 드러나도록 다시 쓰면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1" dirty="0" err="1"/>
                  <a:t>규제항</a:t>
                </a:r>
                <a:r>
                  <a:rPr lang="ko-KR" altLang="en-US" dirty="0" err="1"/>
                  <a:t>은</a:t>
                </a:r>
                <a:r>
                  <a:rPr lang="ko-KR" altLang="en-US" dirty="0"/>
                  <a:t> </a:t>
                </a:r>
                <a:r>
                  <a:rPr lang="ko-KR" altLang="en-US" b="1" dirty="0"/>
                  <a:t>훈련집합과 무관</a:t>
                </a:r>
                <a:r>
                  <a:rPr lang="ko-KR" altLang="en-US" dirty="0"/>
                  <a:t>하며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데이터 생성 과정에 내재한 </a:t>
                </a:r>
                <a:r>
                  <a:rPr lang="ko-KR" altLang="en-US" b="1" dirty="0">
                    <a:solidFill>
                      <a:srgbClr val="C00000"/>
                    </a:solidFill>
                  </a:rPr>
                  <a:t>사전 지식</a:t>
                </a:r>
                <a:r>
                  <a:rPr lang="en-US" altLang="ko-KR" sz="1100" dirty="0"/>
                  <a:t>(prior knowledge)</a:t>
                </a:r>
                <a:r>
                  <a:rPr lang="ko-KR" altLang="en-US" dirty="0"/>
                  <a:t>에 해당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규제항은</a:t>
                </a:r>
                <a:r>
                  <a:rPr lang="ko-KR" altLang="en-US" dirty="0"/>
                  <a:t> 매개변수를 작은 값으로 유지하므로 모델의 용량을 제한하는 역할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수치적 용량을 제한함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 err="1"/>
                  <a:t>규제항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𝑅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무엇을 사용할 것인가</a:t>
                </a:r>
                <a:r>
                  <a:rPr lang="en-US" altLang="ko-KR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큰 가중치에 벌칙을 가해 작은 가중치를 유지하려고 주로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놈이나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1 </a:t>
                </a:r>
                <a:r>
                  <a:rPr lang="ko-KR" altLang="en-US" dirty="0"/>
                  <a:t>놈을 사용 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591375" cy="733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AF6F19-1917-4CF1-8C51-57DE4396125B}"/>
              </a:ext>
            </a:extLst>
          </p:cNvPr>
          <p:cNvSpPr txBox="1"/>
          <p:nvPr/>
        </p:nvSpPr>
        <p:spPr>
          <a:xfrm>
            <a:off x="6012160" y="2276872"/>
            <a:ext cx="2808312" cy="4506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사전 지식이 있는 측면으로 봤을 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위와 같은 형태는 </a:t>
            </a:r>
            <a:r>
              <a:rPr lang="ko-KR" altLang="en-US" sz="1200" b="1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베이지안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과 관련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AD118-0F55-47C8-A88C-0AB8240C1042}"/>
              </a:ext>
            </a:extLst>
          </p:cNvPr>
          <p:cNvSpPr txBox="1"/>
          <p:nvPr/>
        </p:nvSpPr>
        <p:spPr>
          <a:xfrm>
            <a:off x="1907704" y="3803957"/>
            <a:ext cx="6192688" cy="8491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식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5.20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를 가중치에만 적용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바이어스는 제외한다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노드를 연결하는 가중치는 노드 사이의 상호작용을 표현하기 때문에 규제가 필요하지만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바이어스는 하나의 노드에만 관련되어 있으므로 규제를 하지 않아도 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바이어스를 규제하면 바이어스가 과소적합이 될 수도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A0757-D733-40DE-8DCA-0214EF07F72A}"/>
              </a:ext>
            </a:extLst>
          </p:cNvPr>
          <p:cNvSpPr txBox="1"/>
          <p:nvPr/>
        </p:nvSpPr>
        <p:spPr>
          <a:xfrm>
            <a:off x="6138842" y="1084418"/>
            <a:ext cx="2808312" cy="6163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모든 층이 같은 계수 람다를 사용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은닉층마다 적합한 계수를 사용할 수도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F54F2F-6E14-4A21-91DA-9DCB857B0F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860032" y="1392613"/>
            <a:ext cx="1278810" cy="3081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E964694C-9894-48EE-9C1C-48151222F5E9}"/>
              </a:ext>
            </a:extLst>
          </p:cNvPr>
          <p:cNvSpPr/>
          <p:nvPr/>
        </p:nvSpPr>
        <p:spPr>
          <a:xfrm>
            <a:off x="4633058" y="1663021"/>
            <a:ext cx="288032" cy="30819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675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ko-KR" altLang="en-US" dirty="0"/>
                  <a:t>놈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규제 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ko-KR" altLang="en-US" dirty="0"/>
                  <a:t>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놈을 사용하는 규제 기법을 </a:t>
                </a:r>
                <a:r>
                  <a:rPr lang="en-US" altLang="ko-KR" dirty="0"/>
                  <a:t>‘</a:t>
                </a:r>
                <a:r>
                  <a:rPr lang="ko-KR" altLang="en-US" dirty="0"/>
                  <a:t>가중치 감쇠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라</a:t>
                </a:r>
                <a:r>
                  <a:rPr lang="en-US" altLang="ko-KR" baseline="30000" dirty="0"/>
                  <a:t>weight decay </a:t>
                </a:r>
                <a:r>
                  <a:rPr lang="ko-KR" altLang="en-US" dirty="0"/>
                  <a:t>부름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식</a:t>
                </a:r>
                <a:r>
                  <a:rPr lang="en-US" altLang="ko-KR" dirty="0">
                    <a:sym typeface="Wingdings" pitchFamily="2" charset="2"/>
                  </a:rPr>
                  <a:t> (5.21)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(5.21)</a:t>
                </a:r>
                <a:r>
                  <a:rPr lang="ko-KR" altLang="en-US" dirty="0">
                    <a:sym typeface="Wingdings" pitchFamily="2" charset="2"/>
                  </a:rPr>
                  <a:t>의 </a:t>
                </a:r>
                <a:r>
                  <a:rPr lang="ko-KR" altLang="en-US" dirty="0" err="1">
                    <a:sym typeface="Wingdings" pitchFamily="2" charset="2"/>
                  </a:rPr>
                  <a:t>그레이디언트</a:t>
                </a:r>
                <a:r>
                  <a:rPr lang="ko-KR" altLang="en-US" dirty="0">
                    <a:sym typeface="Wingdings" pitchFamily="2" charset="2"/>
                  </a:rPr>
                  <a:t> 계산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95702"/>
            <a:ext cx="7456884" cy="64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2" y="4005064"/>
            <a:ext cx="7231335" cy="33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580F2-5543-48F8-B6A7-57A6E1B60CB7}"/>
              </a:ext>
            </a:extLst>
          </p:cNvPr>
          <p:cNvSpPr txBox="1"/>
          <p:nvPr/>
        </p:nvSpPr>
        <p:spPr>
          <a:xfrm>
            <a:off x="1475656" y="1034379"/>
            <a:ext cx="5184576" cy="329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만약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선형 회귀 문제를 푸는 경우라면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ridge regression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이라고 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2000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 lvl="1"/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(5.22)</a:t>
                </a:r>
                <a:r>
                  <a:rPr lang="ko-KR" altLang="en-US" dirty="0">
                    <a:sym typeface="Wingdings" pitchFamily="2" charset="2"/>
                  </a:rPr>
                  <a:t>를 이용하여 매개변수를 갱신하는 수식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으로 두면 규제를 적용하지 않은 원래 식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=</m:t>
                    </m:r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𝚯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𝜌</m:t>
                    </m:r>
                    <m:r>
                      <a:rPr lang="ko-KR" altLang="en-US" b="0" i="0" smtClean="0">
                        <a:latin typeface="Cambria Math"/>
                        <a:ea typeface="Cambria Math"/>
                        <a:sym typeface="Wingdings" pitchFamily="2" charset="2"/>
                      </a:rPr>
                      <m:t>𝛻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𝐽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가중치 감쇠는 단지 </a:t>
                </a:r>
                <a14:m>
                  <m:oMath xmlns:m="http://schemas.openxmlformats.org/officeDocument/2006/math">
                    <m:r>
                      <a:rPr lang="el-GR" altLang="ko-KR" b="1">
                        <a:latin typeface="Cambria Math"/>
                        <a:ea typeface="Cambria Math"/>
                        <a:sym typeface="Wingdings" pitchFamily="2" charset="2"/>
                      </a:rPr>
                      <m:t>𝚯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에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1−2</m:t>
                        </m:r>
                        <m:r>
                          <a:rPr lang="ko-KR" altLang="en-US" b="0" i="1" smtClean="0">
                            <a:latin typeface="Cambria Math"/>
                            <a:sym typeface="Wingdings" pitchFamily="2" charset="2"/>
                          </a:rPr>
                          <m:t>𝜌𝜆</m:t>
                        </m:r>
                      </m:e>
                    </m:d>
                  </m:oMath>
                </a14:m>
                <a:r>
                  <a:rPr lang="ko-KR" altLang="en-US" dirty="0">
                    <a:sym typeface="Wingdings" pitchFamily="2" charset="2"/>
                  </a:rPr>
                  <a:t>를 곱해주는 셈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예를 들어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𝜌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=0.01,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=2.0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이라면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1−2</m:t>
                        </m:r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𝜌𝜆</m:t>
                        </m:r>
                      </m:e>
                    </m:d>
                  </m:oMath>
                </a14:m>
                <a:r>
                  <a:rPr lang="en-US" altLang="ko-KR" dirty="0">
                    <a:sym typeface="Wingdings" pitchFamily="2" charset="2"/>
                  </a:rPr>
                  <a:t>=0.96</a:t>
                </a:r>
              </a:p>
              <a:p>
                <a:pPr lvl="1"/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최종해를 원점 가까이 당기는 효과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즉 가중치를 작게 유지함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t="-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34920"/>
            <a:ext cx="2736304" cy="101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72" y="1625876"/>
            <a:ext cx="27241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25" y="1649688"/>
            <a:ext cx="6381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3724898" y="1854315"/>
            <a:ext cx="720080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4750812" y="2003166"/>
            <a:ext cx="2639132" cy="16264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05064"/>
            <a:ext cx="3312368" cy="251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584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선형 회귀에 적용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선형 회귀는 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𝕐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ym typeface="Wingdings" pitchFamily="2" charset="2"/>
                  </a:rPr>
                  <a:t>이 주어지면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(5.24)</a:t>
                </a:r>
                <a:r>
                  <a:rPr lang="ko-KR" altLang="en-US" dirty="0">
                    <a:sym typeface="Wingdings" pitchFamily="2" charset="2"/>
                  </a:rPr>
                  <a:t>를 풀어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𝐰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구하는 문제</a:t>
                </a:r>
                <a:r>
                  <a:rPr lang="en-US" altLang="ko-KR" dirty="0">
                    <a:sym typeface="Wingdings" pitchFamily="2" charset="2"/>
                  </a:rPr>
                  <a:t>. </a:t>
                </a:r>
                <a:r>
                  <a:rPr lang="ko-KR" altLang="en-US" dirty="0">
                    <a:sym typeface="Wingdings" pitchFamily="2" charset="2"/>
                  </a:rPr>
                  <a:t>이때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sym typeface="Wingdings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𝑖𝑑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</a:t>
                </a:r>
                <a:r>
                  <a:rPr lang="en-US" altLang="ko-KR" dirty="0">
                    <a:sym typeface="Wingdings" pitchFamily="2" charset="2"/>
                  </a:rPr>
                  <a:t> (5.24)</a:t>
                </a:r>
                <a:r>
                  <a:rPr lang="ko-KR" altLang="en-US" dirty="0">
                    <a:sym typeface="Wingdings" pitchFamily="2" charset="2"/>
                  </a:rPr>
                  <a:t>를 행렬식으로 바꿔 쓰면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가중치 감쇠를 적용한 목적함수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56878"/>
            <a:ext cx="7828359" cy="3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58186"/>
            <a:ext cx="5544616" cy="290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01208"/>
            <a:ext cx="8376617" cy="31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B7B3C5-F379-47A7-A55D-8086782EA19E}"/>
              </a:ext>
            </a:extLst>
          </p:cNvPr>
          <p:cNvSpPr txBox="1"/>
          <p:nvPr/>
        </p:nvSpPr>
        <p:spPr>
          <a:xfrm>
            <a:off x="5004048" y="2924944"/>
            <a:ext cx="252028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바이어스는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이라 가정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즉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하이퍼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평면이 원점을 지남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7CEF9F72-7BC0-48C7-925F-6C9904B6507D}"/>
              </a:ext>
            </a:extLst>
          </p:cNvPr>
          <p:cNvSpPr/>
          <p:nvPr/>
        </p:nvSpPr>
        <p:spPr>
          <a:xfrm>
            <a:off x="483140" y="2359830"/>
            <a:ext cx="236537" cy="565114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F7A42B07-2EEE-4D2B-8CE4-815E9409885B}"/>
              </a:ext>
            </a:extLst>
          </p:cNvPr>
          <p:cNvSpPr/>
          <p:nvPr/>
        </p:nvSpPr>
        <p:spPr>
          <a:xfrm>
            <a:off x="483139" y="3799990"/>
            <a:ext cx="236537" cy="400236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F3ABA-E86B-43AC-A6F4-2CFF29D323C1}"/>
              </a:ext>
            </a:extLst>
          </p:cNvPr>
          <p:cNvSpPr txBox="1"/>
          <p:nvPr/>
        </p:nvSpPr>
        <p:spPr>
          <a:xfrm>
            <a:off x="32731" y="2528900"/>
            <a:ext cx="396552" cy="216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77500" lnSpcReduction="20000"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sz="1200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57C9A-1D64-4906-8BD5-DABBC1D05F32}"/>
              </a:ext>
            </a:extLst>
          </p:cNvPr>
          <p:cNvSpPr txBox="1"/>
          <p:nvPr/>
        </p:nvSpPr>
        <p:spPr>
          <a:xfrm>
            <a:off x="32731" y="3897053"/>
            <a:ext cx="396552" cy="2160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77500" lnSpcReduction="20000"/>
          </a:bodyPr>
          <a:lstStyle/>
          <a:p>
            <a:pPr algn="ctr"/>
            <a:r>
              <a:rPr lang="en-US" altLang="ko-KR" sz="1200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b="1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4EB0F-F782-4F2F-A4F5-9E0E8071DF5A}"/>
              </a:ext>
            </a:extLst>
          </p:cNvPr>
          <p:cNvSpPr txBox="1"/>
          <p:nvPr/>
        </p:nvSpPr>
        <p:spPr>
          <a:xfrm>
            <a:off x="3779912" y="4580795"/>
            <a:ext cx="1732054" cy="288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MSE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목적함수를 사용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62227-21FF-454D-BFA1-3CF11A05A162}"/>
              </a:ext>
            </a:extLst>
          </p:cNvPr>
          <p:cNvSpPr txBox="1"/>
          <p:nvPr/>
        </p:nvSpPr>
        <p:spPr>
          <a:xfrm>
            <a:off x="567762" y="5764503"/>
            <a:ext cx="5372390" cy="2886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 목적함수로 최적의 매개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변숫값을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구하는 문제를 리지 회귀라고 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532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(5.27)</a:t>
                </a:r>
                <a:r>
                  <a:rPr lang="ko-KR" altLang="en-US" dirty="0">
                    <a:sym typeface="Wingdings" pitchFamily="2" charset="2"/>
                  </a:rPr>
                  <a:t>을 미분하여 </a:t>
                </a:r>
                <a:r>
                  <a:rPr lang="en-US" altLang="ko-KR" dirty="0">
                    <a:sym typeface="Wingdings" pitchFamily="2" charset="2"/>
                  </a:rPr>
                  <a:t>0</a:t>
                </a:r>
                <a:r>
                  <a:rPr lang="ko-KR" altLang="en-US" dirty="0">
                    <a:sym typeface="Wingdings" pitchFamily="2" charset="2"/>
                  </a:rPr>
                  <a:t>으로 놓으면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(5.28)</a:t>
                </a:r>
                <a:r>
                  <a:rPr lang="ko-KR" altLang="en-US" dirty="0">
                    <a:sym typeface="Wingdings" pitchFamily="2" charset="2"/>
                  </a:rPr>
                  <a:t>을 정리하면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>
                    <a:sym typeface="Wingdings" pitchFamily="2" charset="2"/>
                  </a:rPr>
                  <a:t>공분산</a:t>
                </a:r>
                <a:r>
                  <a:rPr lang="ko-KR" altLang="en-US" dirty="0">
                    <a:sym typeface="Wingdings" pitchFamily="2" charset="2"/>
                  </a:rPr>
                  <a:t>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𝐗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b="1" dirty="0">
                    <a:sym typeface="Wingdings" pitchFamily="2" charset="2"/>
                  </a:rPr>
                  <a:t>대각 요소</a:t>
                </a:r>
                <a:r>
                  <a:rPr lang="ko-KR" altLang="en-US" dirty="0">
                    <a:sym typeface="Wingdings" pitchFamily="2" charset="2"/>
                  </a:rPr>
                  <a:t>가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  <a:sym typeface="Wingdings" pitchFamily="2" charset="2"/>
                      </a:rPr>
                      <m:t>𝟐</m:t>
                    </m:r>
                    <m:r>
                      <a:rPr lang="ko-KR" altLang="en-US" b="1" i="1" smtClean="0">
                        <a:latin typeface="Cambria Math"/>
                        <a:sym typeface="Wingdings" pitchFamily="2" charset="2"/>
                      </a:rPr>
                      <m:t>𝝀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만큼씩 증가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err="1">
                    <a:sym typeface="Wingdings" pitchFamily="2" charset="2"/>
                  </a:rPr>
                  <a:t>역행렬을</a:t>
                </a:r>
                <a:r>
                  <a:rPr lang="ko-KR" altLang="en-US" dirty="0">
                    <a:sym typeface="Wingdings" pitchFamily="2" charset="2"/>
                  </a:rPr>
                  <a:t> 곱하므로 가중치를 축소하여 원점으로 당기는 효과 </a:t>
                </a:r>
                <a:r>
                  <a:rPr lang="en-US" altLang="ko-KR" dirty="0">
                    <a:sym typeface="Wingdings" pitchFamily="2" charset="2"/>
                  </a:rPr>
                  <a:t>([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5-21])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예측 단계에서는</a:t>
                </a:r>
                <a:r>
                  <a:rPr lang="en-US" altLang="ko-KR" dirty="0">
                    <a:sym typeface="Wingdings" pitchFamily="2" charset="2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414717" cy="63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6" y="2780928"/>
            <a:ext cx="69151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6" y="5109195"/>
            <a:ext cx="60388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BB9E983A-6E97-4A2B-941A-5C1FBB009897}"/>
              </a:ext>
            </a:extLst>
          </p:cNvPr>
          <p:cNvSpPr/>
          <p:nvPr/>
        </p:nvSpPr>
        <p:spPr>
          <a:xfrm>
            <a:off x="467544" y="3248794"/>
            <a:ext cx="216024" cy="252214"/>
          </a:xfrm>
          <a:prstGeom prst="star5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A177C8-43E9-4699-8600-EA44AE56BF04}"/>
              </a:ext>
            </a:extLst>
          </p:cNvPr>
          <p:cNvSpPr txBox="1"/>
          <p:nvPr/>
        </p:nvSpPr>
        <p:spPr>
          <a:xfrm>
            <a:off x="4530886" y="3621354"/>
            <a:ext cx="2561394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위 식을 보고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weight decay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를 이렇게 해석할 수 있구나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라고 생각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1104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43" y="1183528"/>
            <a:ext cx="8397621" cy="48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367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>
                <a:sym typeface="Wingdings" pitchFamily="2" charset="2"/>
              </a:rPr>
              <a:t>MLP</a:t>
            </a:r>
            <a:r>
              <a:rPr lang="ko-KR" altLang="en-US" dirty="0">
                <a:sym typeface="Wingdings" pitchFamily="2" charset="2"/>
              </a:rPr>
              <a:t>와 </a:t>
            </a:r>
            <a:r>
              <a:rPr lang="en-US" altLang="ko-KR" dirty="0">
                <a:sym typeface="Wingdings" pitchFamily="2" charset="2"/>
              </a:rPr>
              <a:t>DMLP</a:t>
            </a:r>
            <a:r>
              <a:rPr lang="ko-KR" altLang="en-US" dirty="0">
                <a:sym typeface="Wingdings" pitchFamily="2" charset="2"/>
              </a:rPr>
              <a:t>에 적용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식 </a:t>
            </a:r>
            <a:r>
              <a:rPr lang="en-US" altLang="ko-KR" dirty="0">
                <a:sym typeface="Wingdings" pitchFamily="2" charset="2"/>
              </a:rPr>
              <a:t>(3.21)</a:t>
            </a:r>
            <a:r>
              <a:rPr lang="ko-KR" altLang="en-US" dirty="0">
                <a:sym typeface="Wingdings" pitchFamily="2" charset="2"/>
              </a:rPr>
              <a:t>에 식 </a:t>
            </a:r>
            <a:r>
              <a:rPr lang="en-US" altLang="ko-KR" dirty="0">
                <a:sym typeface="Wingdings" pitchFamily="2" charset="2"/>
              </a:rPr>
              <a:t>(5.23)</a:t>
            </a:r>
            <a:r>
              <a:rPr lang="ko-KR" altLang="en-US" dirty="0">
                <a:sym typeface="Wingdings" pitchFamily="2" charset="2"/>
              </a:rPr>
              <a:t>의 가중치 감쇠라는 규제 기법을 적용하면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3-4]</a:t>
            </a:r>
            <a:r>
              <a:rPr lang="ko-KR" altLang="en-US" dirty="0">
                <a:sym typeface="Wingdings" pitchFamily="2" charset="2"/>
              </a:rPr>
              <a:t>에 적용하면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1829743" cy="109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319" y="2390910"/>
            <a:ext cx="6096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256" y="1988840"/>
            <a:ext cx="3010048" cy="121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436492"/>
            <a:ext cx="6572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347864" y="2538548"/>
            <a:ext cx="57606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94478"/>
            <a:ext cx="8033147" cy="1554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22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3-6](</a:t>
            </a:r>
            <a:r>
              <a:rPr lang="ko-KR" altLang="en-US" dirty="0">
                <a:sym typeface="Wingdings" pitchFamily="2" charset="2"/>
              </a:rPr>
              <a:t>미니배치 버전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에 적용하면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DMLP</a:t>
            </a:r>
            <a:r>
              <a:rPr lang="ko-KR" altLang="en-US" dirty="0">
                <a:sym typeface="Wingdings" pitchFamily="2" charset="2"/>
              </a:rPr>
              <a:t>를 위한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4-1]</a:t>
            </a:r>
            <a:r>
              <a:rPr lang="ko-KR" altLang="en-US" dirty="0">
                <a:sym typeface="Wingdings" pitchFamily="2" charset="2"/>
              </a:rPr>
              <a:t>에 적용하면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2" y="1412776"/>
            <a:ext cx="5432598" cy="19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42" y="4316868"/>
            <a:ext cx="6411146" cy="177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94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평균제곱 오차 다시 생각하기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평균제곱 오차</a:t>
                </a:r>
                <a:r>
                  <a:rPr lang="en-US" altLang="ko-KR" dirty="0"/>
                  <a:t>(MSE) </a:t>
                </a:r>
                <a:r>
                  <a:rPr lang="ko-KR" altLang="en-US" dirty="0"/>
                  <a:t>목적함수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오차가 클수록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𝑒</m:t>
                    </m:r>
                  </m:oMath>
                </a14:m>
                <a:r>
                  <a:rPr lang="ko-KR" altLang="en-US" dirty="0"/>
                  <a:t>값이 크므로 벌점으로 훌륭함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하지만 큰 허점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왼쪽 상황은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𝑒</m:t>
                    </m:r>
                    <m:r>
                      <a:rPr lang="en-US" altLang="ko-KR" b="0" i="0" dirty="0" smtClean="0">
                        <a:latin typeface="Cambria Math"/>
                      </a:rPr>
                      <m:t>=0.2815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오른쪽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상황은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𝑒</m:t>
                    </m:r>
                    <m:r>
                      <a:rPr lang="en-US" altLang="ko-KR" dirty="0">
                        <a:latin typeface="Cambria Math"/>
                      </a:rPr>
                      <m:t>=0.</m:t>
                    </m:r>
                    <m:r>
                      <a:rPr lang="en-US" altLang="ko-KR" b="0" i="0" dirty="0" smtClean="0">
                        <a:latin typeface="Cambria Math"/>
                      </a:rPr>
                      <m:t>4971</m:t>
                    </m:r>
                  </m:oMath>
                </a14:m>
                <a:r>
                  <a:rPr lang="ko-KR" altLang="en-US" dirty="0"/>
                  <a:t>이므로 오른쪽이 더 큰 벌점을 받아야 마땅함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7"/>
            <a:ext cx="5832648" cy="57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48812"/>
            <a:ext cx="6241926" cy="2360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F97E7-F4B5-4F7D-9EB2-0A12BF89FE49}"/>
              </a:ext>
            </a:extLst>
          </p:cNvPr>
          <p:cNvSpPr txBox="1"/>
          <p:nvPr/>
        </p:nvSpPr>
        <p:spPr>
          <a:xfrm>
            <a:off x="2483768" y="2652349"/>
            <a:ext cx="6241926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그런데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MSE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는 회귀 문제에서 사용되는 것인데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…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당연히 분류 문제에서 사용하면 문제가 된다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시그모이드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함수 때문에 에러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벌점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)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이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saturated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될 수 있다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6893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놈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규제 항으로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놈을 적용하면</a:t>
                </a:r>
                <a:r>
                  <a:rPr lang="en-US" altLang="ko-KR" dirty="0">
                    <a:sym typeface="Wingdings" pitchFamily="2" charset="2"/>
                  </a:rPr>
                  <a:t>, 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L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1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놈은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l-GR" altLang="ko-KR" b="1" i="0" smtClean="0">
                                <a:latin typeface="Cambria Math"/>
                                <a:ea typeface="Cambria Math"/>
                                <a:sym typeface="Wingdings" pitchFamily="2" charset="2"/>
                              </a:rPr>
                              <m:t>𝚯</m:t>
                            </m:r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/>
                                <a:sym typeface="Wingdings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  <a:sym typeface="Wingdings" pitchFamily="2" charset="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+⋯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(5.32)</a:t>
                </a:r>
                <a:r>
                  <a:rPr lang="ko-KR" altLang="en-US" dirty="0">
                    <a:sym typeface="Wingdings" pitchFamily="2" charset="2"/>
                  </a:rPr>
                  <a:t>를 미분하면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매개변수를 갱신하는 식에 대입하면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424936" cy="72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71734"/>
            <a:ext cx="7695580" cy="343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97152"/>
            <a:ext cx="339574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53316A-5D26-4319-A324-97DAC096270C}"/>
              </a:ext>
            </a:extLst>
          </p:cNvPr>
          <p:cNvSpPr txBox="1"/>
          <p:nvPr/>
        </p:nvSpPr>
        <p:spPr>
          <a:xfrm>
            <a:off x="5076056" y="3621354"/>
            <a:ext cx="2016224" cy="432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Sign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함수는 양수이면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음수이면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을 가진다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7863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벌칙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매개변수를 갱신하는 식 </a:t>
            </a: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식 </a:t>
            </a:r>
            <a:r>
              <a:rPr lang="en-US" altLang="ko-KR" dirty="0">
                <a:sym typeface="Wingdings" pitchFamily="2" charset="2"/>
              </a:rPr>
              <a:t>(5.34)</a:t>
            </a:r>
            <a:r>
              <a:rPr lang="ko-KR" altLang="en-US" dirty="0">
                <a:sym typeface="Wingdings" pitchFamily="2" charset="2"/>
              </a:rPr>
              <a:t>의 가중치 감쇠 효과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L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1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놈의 희소성</a:t>
            </a:r>
            <a:r>
              <a:rPr lang="en-US" altLang="ko-KR" dirty="0">
                <a:sym typeface="Wingdings" pitchFamily="2" charset="2"/>
              </a:rPr>
              <a:t>(sparsity)</a:t>
            </a:r>
            <a:r>
              <a:rPr lang="ko-KR" altLang="en-US" dirty="0">
                <a:sym typeface="Wingdings" pitchFamily="2" charset="2"/>
              </a:rPr>
              <a:t> 효과</a:t>
            </a:r>
            <a:r>
              <a:rPr lang="en-US" altLang="ko-KR" dirty="0">
                <a:sym typeface="Wingdings" pitchFamily="2" charset="2"/>
              </a:rPr>
              <a:t>(0</a:t>
            </a:r>
            <a:r>
              <a:rPr lang="ko-KR" altLang="en-US" dirty="0">
                <a:sym typeface="Wingdings" pitchFamily="2" charset="2"/>
              </a:rPr>
              <a:t>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되는 매개변수가 많음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선형 회귀에 적용하면 </a:t>
            </a:r>
            <a:r>
              <a:rPr lang="ko-KR" altLang="en-US" b="1" dirty="0">
                <a:sym typeface="Wingdings" pitchFamily="2" charset="2"/>
              </a:rPr>
              <a:t>특징 선택</a:t>
            </a:r>
            <a:r>
              <a:rPr lang="en-US" altLang="ko-KR" dirty="0">
                <a:sym typeface="Wingdings" pitchFamily="2" charset="2"/>
              </a:rPr>
              <a:t>(feature selection) </a:t>
            </a:r>
            <a:r>
              <a:rPr lang="ko-KR" altLang="en-US" dirty="0">
                <a:sym typeface="Wingdings" pitchFamily="2" charset="2"/>
              </a:rPr>
              <a:t>효과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6490866" cy="37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60" y="2369773"/>
            <a:ext cx="4752528" cy="268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E5DB2-6959-4472-B817-790BADD82FB6}"/>
              </a:ext>
            </a:extLst>
          </p:cNvPr>
          <p:cNvSpPr txBox="1"/>
          <p:nvPr/>
        </p:nvSpPr>
        <p:spPr>
          <a:xfrm>
            <a:off x="5436096" y="2112969"/>
            <a:ext cx="1944216" cy="4519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sign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항이 해를 원점 방향으로 당기를 효과를 준다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F99F9-31C8-415A-AE15-E29711FAAB38}"/>
              </a:ext>
            </a:extLst>
          </p:cNvPr>
          <p:cNvSpPr txBox="1"/>
          <p:nvPr/>
        </p:nvSpPr>
        <p:spPr>
          <a:xfrm>
            <a:off x="6300192" y="5517232"/>
            <a:ext cx="2448272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신경마에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적용할 때는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 된 가중치를 제거함으로써 완전 연결 구조를 희소연결 구조로 바꿀 수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2166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ym typeface="Wingdings" pitchFamily="2" charset="2"/>
                  </a:rPr>
                  <a:t>학습 시간에 따른 일반화 능력 </a:t>
                </a:r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5-23(a)]</a:t>
                </a: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일정 시간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𝑜𝑝𝑡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지나면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과잉적합 현상이 나타남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일반화 능력 저하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즉 훈련 데이터를 단순히 암기하기 시작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조기 멈춤이라는 규제 기법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검증집합의 오류가 최저인 점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에서 학습을 멈춤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508941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15271-659E-4BCA-9395-927C96A23844}"/>
              </a:ext>
            </a:extLst>
          </p:cNvPr>
          <p:cNvSpPr txBox="1"/>
          <p:nvPr/>
        </p:nvSpPr>
        <p:spPr>
          <a:xfrm>
            <a:off x="6156176" y="3429000"/>
            <a:ext cx="216024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t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이후에 연속으로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p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번 동안 성능 향상이 없으면 멈춘다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(p: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참을성 인자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0211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5-6]</a:t>
            </a:r>
            <a:r>
              <a:rPr lang="ko-KR" altLang="en-US" dirty="0">
                <a:sym typeface="Wingdings" pitchFamily="2" charset="2"/>
              </a:rPr>
              <a:t>은 현실을 제대로 반영하지 않은 순진한 버전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5-23(a)] </a:t>
            </a:r>
            <a:r>
              <a:rPr lang="ko-KR" altLang="en-US" dirty="0">
                <a:sym typeface="Wingdings" pitchFamily="2" charset="2"/>
              </a:rPr>
              <a:t>상황에서 동작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7" y="1916832"/>
            <a:ext cx="814100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287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ym typeface="Wingdings" pitchFamily="2" charset="2"/>
                  </a:rPr>
                  <a:t>실제 세계는 </a:t>
                </a:r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5-23(b)]</a:t>
                </a:r>
                <a:r>
                  <a:rPr lang="ko-KR" altLang="en-US" dirty="0">
                    <a:sym typeface="Wingdings" pitchFamily="2" charset="2"/>
                  </a:rPr>
                  <a:t>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같은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순진한 버전을 적용하면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에서 멈추므로 설익은 수렴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이에 대처하는 여러 가지 방안 중에서 </a:t>
                </a:r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알고리즘 </a:t>
                </a:r>
                <a:r>
                  <a:rPr lang="en-US" altLang="ko-KR" dirty="0">
                    <a:sym typeface="Wingdings" pitchFamily="2" charset="2"/>
                  </a:rPr>
                  <a:t>5-7]</a:t>
                </a:r>
                <a:r>
                  <a:rPr lang="ko-KR" altLang="en-US" dirty="0">
                    <a:sym typeface="Wingdings" pitchFamily="2" charset="2"/>
                  </a:rPr>
                  <a:t>은 </a:t>
                </a:r>
                <a:r>
                  <a:rPr lang="ko-KR" altLang="en-US" b="1" dirty="0">
                    <a:sym typeface="Wingdings" pitchFamily="2" charset="2"/>
                  </a:rPr>
                  <a:t>참을성</a:t>
                </a:r>
                <a:r>
                  <a:rPr lang="ko-KR" altLang="en-US" dirty="0">
                    <a:sym typeface="Wingdings" pitchFamily="2" charset="2"/>
                  </a:rPr>
                  <a:t>을 반영한 버전 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006555" cy="438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EA8D4-83CD-47C3-9324-2E9F10A4864E}"/>
              </a:ext>
            </a:extLst>
          </p:cNvPr>
          <p:cNvSpPr txBox="1"/>
          <p:nvPr/>
        </p:nvSpPr>
        <p:spPr>
          <a:xfrm>
            <a:off x="6156175" y="3429000"/>
            <a:ext cx="2182019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p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세대가 아닌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q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세대마다 조사하는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방식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매번 체크하지 않고 보폭을 늘려 한 번씩 체크하겠다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8655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과잉적합 방지하는 가장 확실한 방법은 큰 훈련집합 사용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하지만 데이터 수집은 비용이 많이 드는 작업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데이터 확대라는 규제 기법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데이터를 인위적으로 </a:t>
            </a:r>
            <a:r>
              <a:rPr lang="ko-KR" altLang="en-US" b="1" dirty="0">
                <a:sym typeface="Wingdings" pitchFamily="2" charset="2"/>
              </a:rPr>
              <a:t>변형</a:t>
            </a:r>
            <a:r>
              <a:rPr lang="ko-KR" altLang="en-US" dirty="0">
                <a:sym typeface="Wingdings" pitchFamily="2" charset="2"/>
              </a:rPr>
              <a:t>하여 확대함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자연계에서 벌어지는 잠재적인 변형을 프로그램으로 흉내 내는 셈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5" y="1340768"/>
            <a:ext cx="4968553" cy="238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7849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MNIST</a:t>
            </a:r>
            <a:r>
              <a:rPr lang="ko-KR" altLang="en-US" dirty="0">
                <a:sym typeface="Wingdings" pitchFamily="2" charset="2"/>
              </a:rPr>
              <a:t>에 </a:t>
            </a:r>
            <a:r>
              <a:rPr lang="ko-KR" altLang="en-US" dirty="0" err="1">
                <a:sym typeface="Wingdings" pitchFamily="2" charset="2"/>
              </a:rPr>
              <a:t>어파인</a:t>
            </a:r>
            <a:r>
              <a:rPr lang="ko-KR" altLang="en-US" dirty="0">
                <a:sym typeface="Wingdings" pitchFamily="2" charset="2"/>
              </a:rPr>
              <a:t> 변환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이동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회전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크기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을 적용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b="1" dirty="0">
                <a:sym typeface="Wingdings" pitchFamily="2" charset="2"/>
              </a:rPr>
              <a:t>선형</a:t>
            </a:r>
            <a:r>
              <a:rPr lang="ko-KR" altLang="en-US" dirty="0">
                <a:sym typeface="Wingdings" pitchFamily="2" charset="2"/>
              </a:rPr>
              <a:t> 변환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한계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ko-KR" altLang="en-US" dirty="0">
                <a:sym typeface="Wingdings" pitchFamily="2" charset="2"/>
              </a:rPr>
              <a:t>수작업 변형</a:t>
            </a:r>
            <a:r>
              <a:rPr lang="en-US" altLang="ko-KR" dirty="0">
                <a:sym typeface="Wingdings" pitchFamily="2" charset="2"/>
              </a:rPr>
              <a:t>(hand-crafted feature)</a:t>
            </a:r>
          </a:p>
          <a:p>
            <a:pPr lvl="2"/>
            <a:r>
              <a:rPr lang="ko-KR" altLang="en-US" dirty="0">
                <a:sym typeface="Wingdings" pitchFamily="2" charset="2"/>
              </a:rPr>
              <a:t>모든 부류가 같은 변형 사용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94318"/>
            <a:ext cx="5445423" cy="345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06629-DC1E-4B67-92DA-2DE0D25B2A7D}"/>
              </a:ext>
            </a:extLst>
          </p:cNvPr>
          <p:cNvSpPr txBox="1"/>
          <p:nvPr/>
        </p:nvSpPr>
        <p:spPr>
          <a:xfrm>
            <a:off x="6228184" y="1484784"/>
            <a:ext cx="266429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어파인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변환은 선형 변환이다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주의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: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변형 정도가 너무 커서 다른 부류로 바뀌는 상황을 배제해야 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예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6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을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180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도로 바꿔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9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로 변형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2E399-8182-42D6-8654-3EE64786301A}"/>
              </a:ext>
            </a:extLst>
          </p:cNvPr>
          <p:cNvSpPr txBox="1"/>
          <p:nvPr/>
        </p:nvSpPr>
        <p:spPr>
          <a:xfrm>
            <a:off x="4139952" y="4839356"/>
            <a:ext cx="4680520" cy="175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수작업 변형은 모든 부류가 같은 변형 방법을 사용하므로 부류의 특성을 고려하지 않는 한계가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예를 들어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‘6’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과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‘9’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180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도 회전을 허용하면 안되지만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‘0’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이나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‘8’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180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도 회전을 허용해도 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수작업 변형을 보완하기 위해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모핑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변환이 개발됨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같은 부류에 속하는 샘플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개 사이의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모핑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변환을 자동으로 알아낸 다음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모핑을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통해 더 자연스럽게 새로운 데이터를 생성하는 방법이다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7708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</a:t>
            </a:r>
            <a:r>
              <a:rPr lang="ko-KR" altLang="en-US" dirty="0" err="1">
                <a:sym typeface="Wingdings" pitchFamily="2" charset="2"/>
              </a:rPr>
              <a:t>모핑을</a:t>
            </a:r>
            <a:r>
              <a:rPr lang="ko-KR" altLang="en-US" dirty="0">
                <a:sym typeface="Wingdings" pitchFamily="2" charset="2"/>
              </a:rPr>
              <a:t> 이용한 변형 </a:t>
            </a:r>
            <a:r>
              <a:rPr lang="en-US" altLang="ko-KR" dirty="0">
                <a:sym typeface="Wingdings" pitchFamily="2" charset="2"/>
              </a:rPr>
              <a:t>[Hauberg2016]</a:t>
            </a: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b="1" dirty="0">
                <a:sym typeface="Wingdings" pitchFamily="2" charset="2"/>
              </a:rPr>
              <a:t>비선형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변환으로서 </a:t>
            </a:r>
            <a:r>
              <a:rPr lang="ko-KR" altLang="en-US" dirty="0" err="1">
                <a:sym typeface="Wingdings" pitchFamily="2" charset="2"/>
              </a:rPr>
              <a:t>어파인</a:t>
            </a:r>
            <a:r>
              <a:rPr lang="ko-KR" altLang="en-US" dirty="0">
                <a:sym typeface="Wingdings" pitchFamily="2" charset="2"/>
              </a:rPr>
              <a:t> 변환에 비해 훨씬 다양한 형태의 확대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학습 기반</a:t>
            </a:r>
            <a:r>
              <a:rPr lang="en-US" altLang="ko-KR" dirty="0">
                <a:sym typeface="Wingdings" pitchFamily="2" charset="2"/>
              </a:rPr>
              <a:t>: </a:t>
            </a:r>
            <a:r>
              <a:rPr lang="ko-KR" altLang="en-US" dirty="0">
                <a:sym typeface="Wingdings" pitchFamily="2" charset="2"/>
              </a:rPr>
              <a:t>데이터에 맞는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비선형 변환 규칙을 학습</a:t>
            </a:r>
            <a:r>
              <a:rPr lang="en-US" altLang="ko-KR" dirty="0"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하는 셈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56790"/>
            <a:ext cx="8064896" cy="2153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264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</a:t>
            </a:r>
            <a:r>
              <a:rPr lang="ko-KR" altLang="en-US" dirty="0">
                <a:sym typeface="Wingdings" pitchFamily="2" charset="2"/>
              </a:rPr>
              <a:t>자연영상 확대 </a:t>
            </a:r>
            <a:r>
              <a:rPr lang="en-US" altLang="ko-KR" dirty="0">
                <a:sym typeface="Wingdings" pitchFamily="2" charset="2"/>
              </a:rPr>
              <a:t>[Krizhevsky2012]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256*256 </a:t>
            </a:r>
            <a:r>
              <a:rPr lang="ko-KR" altLang="en-US" dirty="0">
                <a:sym typeface="Wingdings" pitchFamily="2" charset="2"/>
              </a:rPr>
              <a:t>영상에서</a:t>
            </a:r>
            <a:r>
              <a:rPr lang="en-US" altLang="ko-KR" dirty="0">
                <a:sym typeface="Wingdings" pitchFamily="2" charset="2"/>
              </a:rPr>
              <a:t> 224*224 </a:t>
            </a:r>
            <a:r>
              <a:rPr lang="ko-KR" altLang="en-US" dirty="0">
                <a:sym typeface="Wingdings" pitchFamily="2" charset="2"/>
              </a:rPr>
              <a:t>영상을 </a:t>
            </a:r>
            <a:r>
              <a:rPr lang="en-US" altLang="ko-KR" dirty="0">
                <a:sym typeface="Wingdings" pitchFamily="2" charset="2"/>
              </a:rPr>
              <a:t>1024</a:t>
            </a:r>
            <a:r>
              <a:rPr lang="ko-KR" altLang="en-US" dirty="0">
                <a:sym typeface="Wingdings" pitchFamily="2" charset="2"/>
              </a:rPr>
              <a:t>장 잘라내어 이동 효과</a:t>
            </a:r>
            <a:r>
              <a:rPr lang="en-US" altLang="ko-KR" dirty="0">
                <a:sym typeface="Wingdings" pitchFamily="2" charset="2"/>
              </a:rPr>
              <a:t>. </a:t>
            </a:r>
            <a:r>
              <a:rPr lang="ko-KR" altLang="en-US" dirty="0">
                <a:sym typeface="Wingdings" pitchFamily="2" charset="2"/>
              </a:rPr>
              <a:t>좌우 반전까지 시도하여 </a:t>
            </a:r>
            <a:r>
              <a:rPr lang="en-US" altLang="ko-KR" dirty="0">
                <a:sym typeface="Wingdings" pitchFamily="2" charset="2"/>
              </a:rPr>
              <a:t>2048</a:t>
            </a:r>
            <a:r>
              <a:rPr lang="ko-KR" altLang="en-US" dirty="0">
                <a:sym typeface="Wingdings" pitchFamily="2" charset="2"/>
              </a:rPr>
              <a:t>배로 확대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b="1" dirty="0">
                <a:sym typeface="Wingdings" pitchFamily="2" charset="2"/>
              </a:rPr>
              <a:t>이동 변환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PCA</a:t>
            </a:r>
            <a:r>
              <a:rPr lang="ko-KR" altLang="en-US" dirty="0">
                <a:sym typeface="Wingdings" pitchFamily="2" charset="2"/>
              </a:rPr>
              <a:t>를 이용한 색상 변환으로 추가 확대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b="1" dirty="0">
                <a:sym typeface="Wingdings" pitchFamily="2" charset="2"/>
              </a:rPr>
              <a:t>색상 변환 </a:t>
            </a:r>
            <a:r>
              <a:rPr lang="en-US" altLang="ko-KR" b="1" dirty="0">
                <a:sym typeface="Wingdings" pitchFamily="2" charset="2"/>
              </a:rPr>
              <a:t>– </a:t>
            </a:r>
            <a:r>
              <a:rPr lang="ko-KR" altLang="en-US" sz="1100" dirty="0" err="1">
                <a:sym typeface="Wingdings" pitchFamily="2" charset="2"/>
              </a:rPr>
              <a:t>오류율</a:t>
            </a:r>
            <a:r>
              <a:rPr lang="ko-KR" altLang="en-US" sz="1100" dirty="0">
                <a:sym typeface="Wingdings" pitchFamily="2" charset="2"/>
              </a:rPr>
              <a:t> </a:t>
            </a:r>
            <a:r>
              <a:rPr lang="en-US" altLang="ko-KR" sz="1100" dirty="0">
                <a:sym typeface="Wingdings" pitchFamily="2" charset="2"/>
              </a:rPr>
              <a:t>1% </a:t>
            </a:r>
            <a:r>
              <a:rPr lang="ko-KR" altLang="en-US" sz="1100" dirty="0">
                <a:sym typeface="Wingdings" pitchFamily="2" charset="2"/>
              </a:rPr>
              <a:t>감소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예측 단계에서는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5-26]</a:t>
            </a:r>
            <a:r>
              <a:rPr lang="ko-KR" altLang="en-US" dirty="0">
                <a:sym typeface="Wingdings" pitchFamily="2" charset="2"/>
              </a:rPr>
              <a:t>과 같이 </a:t>
            </a:r>
            <a:r>
              <a:rPr lang="en-US" altLang="ko-KR" dirty="0">
                <a:sym typeface="Wingdings" pitchFamily="2" charset="2"/>
              </a:rPr>
              <a:t>5</a:t>
            </a:r>
            <a:r>
              <a:rPr lang="ko-KR" altLang="en-US" dirty="0">
                <a:sym typeface="Wingdings" pitchFamily="2" charset="2"/>
              </a:rPr>
              <a:t>장 잘라내고 좌우 반전하여 </a:t>
            </a:r>
            <a:r>
              <a:rPr lang="en-US" altLang="ko-KR" dirty="0">
                <a:sym typeface="Wingdings" pitchFamily="2" charset="2"/>
              </a:rPr>
              <a:t>10</a:t>
            </a:r>
            <a:r>
              <a:rPr lang="ko-KR" altLang="en-US" dirty="0">
                <a:sym typeface="Wingdings" pitchFamily="2" charset="2"/>
              </a:rPr>
              <a:t>장을 만든 다음 앙상블 적용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) </a:t>
            </a:r>
            <a:r>
              <a:rPr lang="ko-KR" altLang="en-US" dirty="0">
                <a:sym typeface="Wingdings" pitchFamily="2" charset="2"/>
              </a:rPr>
              <a:t>잡음을 섞어 확대하는 기법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입력 데이터에 잡음을 섞는 기법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 err="1">
                <a:sym typeface="Wingdings" pitchFamily="2" charset="2"/>
              </a:rPr>
              <a:t>가우시안</a:t>
            </a:r>
            <a:r>
              <a:rPr lang="ko-KR" altLang="en-US" dirty="0">
                <a:sym typeface="Wingdings" pitchFamily="2" charset="2"/>
              </a:rPr>
              <a:t> 잡음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은닉 </a:t>
            </a:r>
            <a:r>
              <a:rPr lang="ko-KR" altLang="en-US" dirty="0" err="1">
                <a:sym typeface="Wingdings" pitchFamily="2" charset="2"/>
              </a:rPr>
              <a:t>노드에</a:t>
            </a:r>
            <a:r>
              <a:rPr lang="ko-KR" altLang="en-US" dirty="0">
                <a:sym typeface="Wingdings" pitchFamily="2" charset="2"/>
              </a:rPr>
              <a:t> 잡음을 섞는 기법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고급 특징 수준에서 데이터를 확대하는 셈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26" y="2924944"/>
            <a:ext cx="7857331" cy="187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488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err="1">
                <a:sym typeface="Wingdings" pitchFamily="2" charset="2"/>
              </a:rPr>
              <a:t>드롭아웃</a:t>
            </a:r>
            <a:r>
              <a:rPr lang="ko-KR" altLang="en-US" dirty="0">
                <a:sym typeface="Wingdings" pitchFamily="2" charset="2"/>
              </a:rPr>
              <a:t> 규제 기법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입력층과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은닉층의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노드</a:t>
            </a:r>
            <a:r>
              <a:rPr lang="ko-KR" altLang="en-US" dirty="0">
                <a:sym typeface="Wingdings" pitchFamily="2" charset="2"/>
              </a:rPr>
              <a:t> 중 일정 비율을 임의로 선택하여 제거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남은 부분 신경망을 학습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많은 부분 신경망을 만들고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예측 단계에서 앙상블 결합하는 기법으로 볼 수 있음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많은 부분 신경망을 학습하고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저장하고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앙상블 결합하는 데 따른 계산 시간과 메모리 공간 측면의 부담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9" y="3068960"/>
            <a:ext cx="7922096" cy="164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1B066-1130-4BCE-9E67-FFD7EB285BB2}"/>
              </a:ext>
            </a:extLst>
          </p:cNvPr>
          <p:cNvSpPr txBox="1"/>
          <p:nvPr/>
        </p:nvSpPr>
        <p:spPr>
          <a:xfrm>
            <a:off x="2843808" y="4581128"/>
            <a:ext cx="496855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부분 신경망의 경우의 수는 이론상으로 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신경망의 노드 개수가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q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라면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2^q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개의 서로 다른 부분 신경망 개수가 생긴다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DD686-E6BA-40CC-82FE-3E5A80D8572D}"/>
              </a:ext>
            </a:extLst>
          </p:cNvPr>
          <p:cNvSpPr txBox="1"/>
          <p:nvPr/>
        </p:nvSpPr>
        <p:spPr>
          <a:xfrm>
            <a:off x="2843808" y="5102071"/>
            <a:ext cx="496855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훈련집합에 있는 샘플 개수가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n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이고 한 샘플이 평균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k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번 학습에 참여한다면 </a:t>
            </a:r>
            <a:r>
              <a:rPr lang="en-US" altLang="ko-KR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nk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개의 부분 신경망이 만들어진다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A3632-32AF-4321-A812-68DBB9761052}"/>
              </a:ext>
            </a:extLst>
          </p:cNvPr>
          <p:cNvSpPr txBox="1"/>
          <p:nvPr/>
        </p:nvSpPr>
        <p:spPr>
          <a:xfrm>
            <a:off x="2267744" y="6082636"/>
            <a:ext cx="3528392" cy="7307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부분 신경망마다 적절한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하이퍼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매개변수를 설정하는 것은 무척 힘듦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앙상블은 위와 같은 부분 신경망이 아닌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대표적인 새로운 신경망들을 대상으로 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03B57-4B7F-42F4-8391-7E265907C2CB}"/>
              </a:ext>
            </a:extLst>
          </p:cNvPr>
          <p:cNvSpPr txBox="1"/>
          <p:nvPr/>
        </p:nvSpPr>
        <p:spPr>
          <a:xfrm>
            <a:off x="5812561" y="6082636"/>
            <a:ext cx="3168352" cy="7307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드롭아웃은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앙상블 효과를 거두면서 이러한 문제를 해결할 수 있도록 가중치를 서로 공유해서 하나의 신경망만 사용한다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733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평균제곱 오차 다시 생각하기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</p:spPr>
            <p:txBody>
              <a:bodyPr/>
              <a:lstStyle/>
              <a:p>
                <a:r>
                  <a:rPr lang="ko-KR" altLang="en-US" dirty="0"/>
                  <a:t>큰 허점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(5.3)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그레이디언트가</a:t>
                </a:r>
                <a:r>
                  <a:rPr lang="ko-KR" altLang="en-US" dirty="0"/>
                  <a:t> 벌점에 해당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계산해보면 왼쪽 상황의 </a:t>
                </a:r>
                <a:r>
                  <a:rPr lang="ko-KR" altLang="en-US" dirty="0" err="1"/>
                  <a:t>그레이디언트가</a:t>
                </a:r>
                <a:r>
                  <a:rPr lang="ko-KR" altLang="en-US" dirty="0"/>
                  <a:t> 더 큼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더 많은 오류를 범한 상황이 더 낮은 벌점을 받은 꼴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학습이 더딘 부정적 효과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이유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𝑤𝑥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en-US" altLang="ko-KR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아래 그래프의 가로축에 해당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가 커지면 </a:t>
                </a:r>
                <a:r>
                  <a:rPr lang="ko-KR" altLang="en-US" dirty="0" err="1"/>
                  <a:t>그레이디언트가</a:t>
                </a:r>
                <a:r>
                  <a:rPr lang="ko-KR" altLang="en-US" dirty="0"/>
                  <a:t> 작아짐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64704"/>
                <a:ext cx="8784976" cy="583264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5" y="4869160"/>
            <a:ext cx="705678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6336704" cy="50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48" y="2151769"/>
            <a:ext cx="5616625" cy="1031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26C8A3-A543-42DD-B4A5-9E5BED10F282}"/>
              </a:ext>
            </a:extLst>
          </p:cNvPr>
          <p:cNvSpPr txBox="1"/>
          <p:nvPr/>
        </p:nvSpPr>
        <p:spPr>
          <a:xfrm>
            <a:off x="3851920" y="2228706"/>
            <a:ext cx="3744416" cy="8496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o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안에 있는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시그모이드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함수때문에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0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에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가깝꺼나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에 가까울 경우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미분값이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saturate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된다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따라서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시그모이드를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쓸 수밖에 없는 분류 문제에서는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MSE 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목적함수를 보통 사용하지 않는다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386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실제로는 가중치 공유 사용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하나의 신경망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하나의 가중치 집합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에 </a:t>
            </a:r>
            <a:r>
              <a:rPr lang="ko-KR" altLang="en-US" dirty="0" err="1">
                <a:sym typeface="Wingdings" pitchFamily="2" charset="2"/>
              </a:rPr>
              <a:t>드롭아웃을</a:t>
            </a:r>
            <a:r>
              <a:rPr lang="ko-KR" altLang="en-US" dirty="0">
                <a:sym typeface="Wingdings" pitchFamily="2" charset="2"/>
              </a:rPr>
              <a:t> 적용함</a:t>
            </a:r>
            <a:r>
              <a:rPr lang="en-US" altLang="ko-KR" dirty="0">
                <a:sym typeface="Wingdings" pitchFamily="2" charset="2"/>
              </a:rPr>
              <a:t>([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5-8])</a:t>
            </a: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7348686" cy="414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44F5C-738F-4992-B4E2-1AF143DC7606}"/>
              </a:ext>
            </a:extLst>
          </p:cNvPr>
          <p:cNvSpPr txBox="1"/>
          <p:nvPr/>
        </p:nvSpPr>
        <p:spPr>
          <a:xfrm>
            <a:off x="5868144" y="5229200"/>
            <a:ext cx="2647871" cy="5147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모든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그레디언트의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평균을 계산하는 것을 주목하자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앙상블과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다른점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9797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라인 </a:t>
                </a:r>
                <a:r>
                  <a:rPr lang="en-US" altLang="ko-KR" dirty="0">
                    <a:sym typeface="Wingdings" pitchFamily="2" charset="2"/>
                  </a:rPr>
                  <a:t>6</a:t>
                </a:r>
                <a:r>
                  <a:rPr lang="ko-KR" altLang="en-US" dirty="0">
                    <a:sym typeface="Wingdings" pitchFamily="2" charset="2"/>
                  </a:rPr>
                  <a:t>의 전방 계산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불린 배열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  <a:sym typeface="Wingdings" pitchFamily="2" charset="2"/>
                      </a:rPr>
                      <m:t>𝛑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에 </a:t>
                </a:r>
                <a:r>
                  <a:rPr lang="ko-KR" altLang="en-US" dirty="0" err="1">
                    <a:sym typeface="Wingdings" pitchFamily="2" charset="2"/>
                  </a:rPr>
                  <a:t>노드</a:t>
                </a:r>
                <a:r>
                  <a:rPr lang="ko-KR" altLang="en-US" dirty="0">
                    <a:sym typeface="Wingdings" pitchFamily="2" charset="2"/>
                  </a:rPr>
                  <a:t> 제거 여부를 표시 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𝛑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샘플마다 독립적으로 정하는데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 err="1">
                    <a:sym typeface="Wingdings" pitchFamily="2" charset="2"/>
                  </a:rPr>
                  <a:t>난수로</a:t>
                </a:r>
                <a:r>
                  <a:rPr lang="ko-KR" altLang="en-US" dirty="0">
                    <a:sym typeface="Wingdings" pitchFamily="2" charset="2"/>
                  </a:rPr>
                  <a:t> 설정함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보통 </a:t>
                </a:r>
                <a:r>
                  <a:rPr lang="ko-KR" altLang="en-US" dirty="0" err="1">
                    <a:sym typeface="Wingdings" pitchFamily="2" charset="2"/>
                  </a:rPr>
                  <a:t>입력층</a:t>
                </a:r>
                <a:r>
                  <a:rPr lang="ko-KR" altLang="en-US" dirty="0">
                    <a:sym typeface="Wingdings" pitchFamily="2" charset="2"/>
                  </a:rPr>
                  <a:t> 제거 비율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𝑖𝑛𝑝𝑢𝑡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=0.2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 err="1">
                    <a:sym typeface="Wingdings" pitchFamily="2" charset="2"/>
                  </a:rPr>
                  <a:t>은닉층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제거 비율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h𝑖𝑑𝑑𝑒𝑛</m:t>
                        </m:r>
                      </m:sub>
                    </m:sSub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=0.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5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로 설정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136904" cy="152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55A86-0A4B-4D72-8C14-20C6F91804AF}"/>
              </a:ext>
            </a:extLst>
          </p:cNvPr>
          <p:cNvSpPr txBox="1"/>
          <p:nvPr/>
        </p:nvSpPr>
        <p:spPr>
          <a:xfrm>
            <a:off x="6012160" y="3861048"/>
            <a:ext cx="2736304" cy="3392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제거될 비율을 지키는 것이 중요하다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3135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드롭아웃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ym typeface="Wingdings" pitchFamily="2" charset="2"/>
                  </a:rPr>
                  <a:t>예측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단계</a:t>
                </a: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앙상블 효과 모방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가중치에 생존 비율 </a:t>
                </a:r>
                <a:r>
                  <a:rPr lang="en-US" altLang="ko-KR" dirty="0">
                    <a:sym typeface="Wingdings" pitchFamily="2" charset="2"/>
                  </a:rPr>
                  <a:t>(1-</a:t>
                </a:r>
                <a:r>
                  <a:rPr lang="ko-KR" altLang="en-US" dirty="0" err="1">
                    <a:sym typeface="Wingdings" pitchFamily="2" charset="2"/>
                  </a:rPr>
                  <a:t>드롭아웃</a:t>
                </a:r>
                <a:r>
                  <a:rPr lang="ko-KR" altLang="en-US" dirty="0">
                    <a:sym typeface="Wingdings" pitchFamily="2" charset="2"/>
                  </a:rPr>
                  <a:t> 비율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을 곱하여 전방 계산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학습 과정에서 가중치가 </a:t>
                </a:r>
                <a:r>
                  <a:rPr lang="en-US" altLang="ko-KR" dirty="0">
                    <a:sym typeface="Wingdings" pitchFamily="2" charset="2"/>
                  </a:rPr>
                  <a:t>(1-</a:t>
                </a:r>
                <a:r>
                  <a:rPr lang="ko-KR" altLang="en-US" dirty="0" err="1">
                    <a:sym typeface="Wingdings" pitchFamily="2" charset="2"/>
                  </a:rPr>
                  <a:t>드롭아웃</a:t>
                </a:r>
                <a:r>
                  <a:rPr lang="ko-KR" altLang="en-US" dirty="0">
                    <a:sym typeface="Wingdings" pitchFamily="2" charset="2"/>
                  </a:rPr>
                  <a:t> 비율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만큼만 참여했기 때문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메모리와 계산 효율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추가 메모리는 불린 배열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𝛑</m:t>
                    </m:r>
                  </m:oMath>
                </a14:m>
                <a:r>
                  <a:rPr lang="en-US" altLang="ko-KR" b="1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추가 계산은 작음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실제 부담은 신경망의 크기에서 옴</a:t>
                </a:r>
                <a:r>
                  <a:rPr lang="en-US" altLang="ko-KR" dirty="0">
                    <a:sym typeface="Wingdings" pitchFamily="2" charset="2"/>
                  </a:rPr>
                  <a:t>: </a:t>
                </a:r>
                <a:r>
                  <a:rPr lang="ko-KR" altLang="en-US" dirty="0">
                    <a:sym typeface="Wingdings" pitchFamily="2" charset="2"/>
                  </a:rPr>
                  <a:t>보통 은닉 </a:t>
                </a:r>
                <a:r>
                  <a:rPr lang="ko-KR" altLang="en-US" dirty="0" err="1">
                    <a:sym typeface="Wingdings" pitchFamily="2" charset="2"/>
                  </a:rPr>
                  <a:t>노드</a:t>
                </a:r>
                <a:r>
                  <a:rPr lang="ko-KR" altLang="en-US" dirty="0">
                    <a:sym typeface="Wingdings" pitchFamily="2" charset="2"/>
                  </a:rPr>
                  <a:t> 수를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h𝑖𝑑𝑑𝑒𝑛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>
                    <a:sym typeface="Wingdings" pitchFamily="2" charset="2"/>
                  </a:rPr>
                  <a:t>만큼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늘림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65" y="1412776"/>
            <a:ext cx="360533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626EA7-E8EB-44D7-B274-162C201AF9EC}"/>
              </a:ext>
            </a:extLst>
          </p:cNvPr>
          <p:cNvSpPr txBox="1"/>
          <p:nvPr/>
        </p:nvSpPr>
        <p:spPr>
          <a:xfrm>
            <a:off x="4860032" y="1340769"/>
            <a:ext cx="316835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예측할 때는 모든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엣지를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다 사용하지 않나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40305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앙상블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928992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sym typeface="Wingdings" pitchFamily="2" charset="2"/>
              </a:rPr>
              <a:t>앙상블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서로 다른 여러 개의 모델을 결합하여 </a:t>
            </a:r>
            <a:r>
              <a:rPr lang="ko-KR" altLang="en-US" b="1" dirty="0">
                <a:sym typeface="Wingdings" pitchFamily="2" charset="2"/>
              </a:rPr>
              <a:t>일반화</a:t>
            </a:r>
            <a:r>
              <a:rPr lang="ko-KR" altLang="en-US" dirty="0">
                <a:sym typeface="Wingdings" pitchFamily="2" charset="2"/>
              </a:rPr>
              <a:t> 오류를 줄이는 기법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현대 기계 학습은 앙상블도 규제로 여김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두 가지 일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서로 다른 </a:t>
            </a:r>
            <a:r>
              <a:rPr lang="ko-KR" altLang="en-US" dirty="0" err="1">
                <a:sym typeface="Wingdings" pitchFamily="2" charset="2"/>
              </a:rPr>
              <a:t>예측기를</a:t>
            </a:r>
            <a:r>
              <a:rPr lang="ko-KR" altLang="en-US" dirty="0">
                <a:sym typeface="Wingdings" pitchFamily="2" charset="2"/>
              </a:rPr>
              <a:t> 학습하는 일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서로 다른 구조의 신경망 여러 개를 학습 또는 같은 구조를 사용하되 서로 다른 </a:t>
            </a:r>
            <a:r>
              <a:rPr lang="ko-KR" altLang="en-US" dirty="0" err="1">
                <a:sym typeface="Wingdings" pitchFamily="2" charset="2"/>
              </a:rPr>
              <a:t>초깃값과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하이퍼</a:t>
            </a:r>
            <a:r>
              <a:rPr lang="ko-KR" altLang="en-US" dirty="0">
                <a:sym typeface="Wingdings" pitchFamily="2" charset="2"/>
              </a:rPr>
              <a:t> 매개변수를 설정하고 학습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b="1" dirty="0" err="1">
                <a:sym typeface="Wingdings" pitchFamily="2" charset="2"/>
              </a:rPr>
              <a:t>배깅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훈련집합을 대치를 허용하면서 여러 번 </a:t>
            </a:r>
            <a:r>
              <a:rPr lang="ko-KR" altLang="en-US" dirty="0" err="1">
                <a:sym typeface="Wingdings" pitchFamily="2" charset="2"/>
              </a:rPr>
              <a:t>샘플링하여</a:t>
            </a:r>
            <a:r>
              <a:rPr lang="ko-KR" altLang="en-US" dirty="0">
                <a:sym typeface="Wingdings" pitchFamily="2" charset="2"/>
              </a:rPr>
              <a:t> 서로 다른 훈련집합을 구성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b="1" dirty="0" err="1">
                <a:sym typeface="Wingdings" pitchFamily="2" charset="2"/>
              </a:rPr>
              <a:t>부스팅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</a:t>
            </a:r>
            <a:r>
              <a:rPr lang="ko-KR" altLang="en-US" dirty="0">
                <a:sym typeface="Wingdings" pitchFamily="2" charset="2"/>
              </a:rPr>
              <a:t>번째 </a:t>
            </a:r>
            <a:r>
              <a:rPr lang="ko-KR" altLang="en-US" dirty="0" err="1">
                <a:sym typeface="Wingdings" pitchFamily="2" charset="2"/>
              </a:rPr>
              <a:t>예측기가</a:t>
            </a:r>
            <a:r>
              <a:rPr lang="ko-KR" altLang="en-US" dirty="0">
                <a:sym typeface="Wingdings" pitchFamily="2" charset="2"/>
              </a:rPr>
              <a:t> 틀린 샘플을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+1</a:t>
            </a:r>
            <a:r>
              <a:rPr lang="ko-KR" altLang="en-US" dirty="0">
                <a:sym typeface="Wingdings" pitchFamily="2" charset="2"/>
              </a:rPr>
              <a:t>번째 </a:t>
            </a:r>
            <a:r>
              <a:rPr lang="ko-KR" altLang="en-US" dirty="0" err="1">
                <a:sym typeface="Wingdings" pitchFamily="2" charset="2"/>
              </a:rPr>
              <a:t>예측기가</a:t>
            </a:r>
            <a:r>
              <a:rPr lang="ko-KR" altLang="en-US" dirty="0">
                <a:sym typeface="Wingdings" pitchFamily="2" charset="2"/>
              </a:rPr>
              <a:t> 잘 인식하도록 연계성을 고려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학습된 </a:t>
            </a:r>
            <a:r>
              <a:rPr lang="ko-KR" altLang="en-US" dirty="0" err="1">
                <a:sym typeface="Wingdings" pitchFamily="2" charset="2"/>
              </a:rPr>
              <a:t>예측기를</a:t>
            </a:r>
            <a:r>
              <a:rPr lang="ko-KR" altLang="en-US" dirty="0">
                <a:sym typeface="Wingdings" pitchFamily="2" charset="2"/>
              </a:rPr>
              <a:t> 결합하는 일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투표 방식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평균 방식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자세한 내용은 </a:t>
            </a:r>
            <a:r>
              <a:rPr lang="en-US" altLang="ko-KR" dirty="0">
                <a:sym typeface="Wingdings" pitchFamily="2" charset="2"/>
              </a:rPr>
              <a:t>12</a:t>
            </a:r>
            <a:r>
              <a:rPr lang="ko-KR" altLang="en-US" dirty="0">
                <a:sym typeface="Wingdings" pitchFamily="2" charset="2"/>
              </a:rPr>
              <a:t>장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DD067-28A6-43C2-991C-93E181BF96BC}"/>
              </a:ext>
            </a:extLst>
          </p:cNvPr>
          <p:cNvSpPr txBox="1"/>
          <p:nvPr/>
        </p:nvSpPr>
        <p:spPr>
          <a:xfrm>
            <a:off x="1619672" y="980728"/>
            <a:ext cx="2647871" cy="2986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앙상블은 </a:t>
            </a:r>
            <a:r>
              <a:rPr lang="ko-KR" altLang="en-US" sz="120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모델 기준인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규제 테크닉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20A58-1751-469D-A88F-418F7D0410F3}"/>
              </a:ext>
            </a:extLst>
          </p:cNvPr>
          <p:cNvSpPr txBox="1"/>
          <p:nvPr/>
        </p:nvSpPr>
        <p:spPr>
          <a:xfrm>
            <a:off x="4716016" y="3603690"/>
            <a:ext cx="2647871" cy="2986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배깅은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데이터 기준인 규제 테크닉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FD082-003F-460D-8C42-A6384C6F96C4}"/>
              </a:ext>
            </a:extLst>
          </p:cNvPr>
          <p:cNvSpPr txBox="1"/>
          <p:nvPr/>
        </p:nvSpPr>
        <p:spPr>
          <a:xfrm>
            <a:off x="4644008" y="1988840"/>
            <a:ext cx="4176464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앙상블은 모델의 구조를 다르게 하면서 서로 다른 모델을 만들지만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배깅은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학습되는 데이터를 다르게 하면서 서로 다른 모델을 만든다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5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 모델에는 두 종류의 매개변수가 있음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내부 매개변수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신경망의 경우 에지 가중치로서 이 책은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𝚯</m:t>
                    </m:r>
                  </m:oMath>
                </a14:m>
                <a:r>
                  <a:rPr lang="ko-KR" altLang="en-US" dirty="0" err="1"/>
                  <a:t>로</a:t>
                </a:r>
                <a:r>
                  <a:rPr lang="ko-KR" altLang="en-US" dirty="0"/>
                  <a:t> 표기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(4.1)</a:t>
                </a:r>
                <a:r>
                  <a:rPr lang="ko-KR" altLang="en-US" dirty="0"/>
                  <a:t>의 가중치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학습 알고리즘이 최적화함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하이퍼</a:t>
                </a:r>
                <a:r>
                  <a:rPr lang="ko-KR" altLang="en-US" dirty="0"/>
                  <a:t> 매개변수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모델의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외부에서 모델의 동작을 조정함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개수</a:t>
                </a:r>
                <a:r>
                  <a:rPr lang="en-US" altLang="ko-KR" dirty="0"/>
                  <a:t>, CNN </a:t>
                </a:r>
                <a:r>
                  <a:rPr lang="ko-KR" altLang="en-US" dirty="0"/>
                  <a:t>마스크 크기와 보폭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학습률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모멘텀과</a:t>
                </a:r>
                <a:r>
                  <a:rPr lang="ko-KR" altLang="en-US" dirty="0"/>
                  <a:t> 관련된 매개변수 등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60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하이퍼</a:t>
            </a:r>
            <a:r>
              <a:rPr lang="ko-KR" altLang="en-US" dirty="0"/>
              <a:t> 매개변수 선택</a:t>
            </a:r>
            <a:endParaRPr lang="en-US" altLang="ko-KR" dirty="0"/>
          </a:p>
          <a:p>
            <a:pPr lvl="1"/>
            <a:r>
              <a:rPr lang="ko-KR" altLang="en-US" dirty="0"/>
              <a:t>표준 문헌이 제시하는 </a:t>
            </a:r>
            <a:r>
              <a:rPr lang="ko-KR" altLang="en-US" b="1" dirty="0"/>
              <a:t>기본값</a:t>
            </a:r>
            <a:r>
              <a:rPr lang="ko-KR" altLang="en-US" dirty="0"/>
              <a:t>을 사용하면 됨</a:t>
            </a:r>
            <a:endParaRPr lang="en-US" altLang="ko-KR" dirty="0"/>
          </a:p>
          <a:p>
            <a:pPr lvl="2"/>
            <a:r>
              <a:rPr lang="ko-KR" altLang="en-US" dirty="0"/>
              <a:t>보통 여러 후보 값 또는 범위를 제시</a:t>
            </a:r>
            <a:endParaRPr lang="en-US" altLang="ko-KR" dirty="0"/>
          </a:p>
          <a:p>
            <a:pPr lvl="1"/>
            <a:r>
              <a:rPr lang="ko-KR" altLang="en-US" dirty="0"/>
              <a:t>후보 값 중에서 주어진 데이터에 최적인 값 선택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 err="1">
                <a:sym typeface="Wingdings" pitchFamily="2" charset="2"/>
              </a:rPr>
              <a:t>하이퍼</a:t>
            </a:r>
            <a:r>
              <a:rPr lang="ko-KR" altLang="en-US" dirty="0">
                <a:sym typeface="Wingdings" pitchFamily="2" charset="2"/>
              </a:rPr>
              <a:t> 매개변수 최적화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라인 </a:t>
            </a:r>
            <a:r>
              <a:rPr lang="en-US" altLang="ko-KR" dirty="0">
                <a:sym typeface="Wingdings" pitchFamily="2" charset="2"/>
              </a:rPr>
              <a:t>3</a:t>
            </a:r>
            <a:r>
              <a:rPr lang="ko-KR" altLang="en-US" dirty="0">
                <a:sym typeface="Wingdings" pitchFamily="2" charset="2"/>
              </a:rPr>
              <a:t>을 구현하는 방법에 따라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수동 탐색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격자 탐색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임의 탐색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05" y="2420888"/>
            <a:ext cx="5341590" cy="3174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E500C-C1EE-47CC-B52F-F72E2A77DF10}"/>
              </a:ext>
            </a:extLst>
          </p:cNvPr>
          <p:cNvSpPr txBox="1"/>
          <p:nvPr/>
        </p:nvSpPr>
        <p:spPr>
          <a:xfrm>
            <a:off x="4788024" y="894952"/>
            <a:ext cx="4248472" cy="949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하이퍼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매개변수는 처음부터 찾기 시작하기엔 범위가 너무 넓으므로 표준 문헌에서 제시하는 기본값을 먼저 참고한다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보통 여러 개의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후보값이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주어지는데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 중에서 주어진 데이터에 적합한 값 하나를 찾는다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(=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하이퍼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매개변수 최적화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69589-306A-4E5E-A34E-466D17D0D751}"/>
              </a:ext>
            </a:extLst>
          </p:cNvPr>
          <p:cNvSpPr txBox="1"/>
          <p:nvPr/>
        </p:nvSpPr>
        <p:spPr>
          <a:xfrm>
            <a:off x="3563888" y="6167647"/>
            <a:ext cx="4464496" cy="2986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수동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격자 탐색은 표준 문헌에서 제시하는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문헌값을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참조한다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CB887-7819-49FC-8B77-51879F56601D}"/>
              </a:ext>
            </a:extLst>
          </p:cNvPr>
          <p:cNvSpPr txBox="1"/>
          <p:nvPr/>
        </p:nvSpPr>
        <p:spPr>
          <a:xfrm>
            <a:off x="6349295" y="4553479"/>
            <a:ext cx="2431847" cy="8917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별도의 검증 집합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(validation set)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 없는 경우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교차 검증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(Cross validation)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이나 부트스트랩 기법을 사용한다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569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격자 탐색과 임의 탐색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임의 탐색은 </a:t>
            </a:r>
            <a:r>
              <a:rPr lang="ko-KR" altLang="en-US" dirty="0" err="1"/>
              <a:t>난수로</a:t>
            </a:r>
            <a:r>
              <a:rPr lang="ko-KR" altLang="en-US" dirty="0"/>
              <a:t> 매개변수 조합을 생성함</a:t>
            </a:r>
            <a:endParaRPr lang="en-US" altLang="ko-KR" dirty="0"/>
          </a:p>
          <a:p>
            <a:r>
              <a:rPr lang="ko-KR" altLang="en-US" dirty="0"/>
              <a:t>로그 규모 간격</a:t>
            </a:r>
            <a:endParaRPr lang="en-US" altLang="ko-KR" dirty="0"/>
          </a:p>
          <a:p>
            <a:pPr lvl="1"/>
            <a:r>
              <a:rPr lang="ko-KR" altLang="en-US" dirty="0"/>
              <a:t>어떤 매개변수는 로그 규모를 사용해야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범위가 </a:t>
            </a:r>
            <a:r>
              <a:rPr lang="en-US" altLang="ko-KR" dirty="0"/>
              <a:t>[0.0001~0.1]</a:t>
            </a:r>
            <a:r>
              <a:rPr lang="ko-KR" altLang="en-US" dirty="0"/>
              <a:t>일 때</a:t>
            </a:r>
            <a:endParaRPr lang="en-US" altLang="ko-KR" dirty="0"/>
          </a:p>
          <a:p>
            <a:pPr lvl="2"/>
            <a:r>
              <a:rPr lang="ko-KR" altLang="en-US" dirty="0" err="1"/>
              <a:t>등간격은</a:t>
            </a:r>
            <a:r>
              <a:rPr lang="ko-KR" altLang="en-US" dirty="0"/>
              <a:t> </a:t>
            </a:r>
            <a:r>
              <a:rPr lang="en-US" altLang="ko-KR" dirty="0"/>
              <a:t>0.0001, 0.0002, 0.0003, …, 0.0998, 0.0999</a:t>
            </a:r>
            <a:r>
              <a:rPr lang="ko-KR" altLang="en-US" dirty="0"/>
              <a:t>로 총 </a:t>
            </a:r>
            <a:r>
              <a:rPr lang="en-US" altLang="ko-KR" dirty="0"/>
              <a:t>1000</a:t>
            </a:r>
            <a:r>
              <a:rPr lang="ko-KR" altLang="en-US" dirty="0"/>
              <a:t>개 값을 조사</a:t>
            </a:r>
            <a:endParaRPr lang="en-US" altLang="ko-KR" dirty="0"/>
          </a:p>
          <a:p>
            <a:pPr lvl="2"/>
            <a:r>
              <a:rPr lang="ko-KR" altLang="en-US" dirty="0"/>
              <a:t>로그 규모는 </a:t>
            </a:r>
            <a:r>
              <a:rPr lang="en-US" altLang="ko-KR" dirty="0"/>
              <a:t>2</a:t>
            </a:r>
            <a:r>
              <a:rPr lang="ko-KR" altLang="en-US" dirty="0"/>
              <a:t>배씩 증가시킴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0.0001, 0.0002, 0.0004, 0.0008, …, 0.0256, 0.0512, …</a:t>
            </a:r>
            <a:r>
              <a:rPr lang="ko-KR" altLang="en-US" dirty="0"/>
              <a:t>를 조사함 </a:t>
            </a:r>
            <a:endParaRPr lang="en-US" altLang="ko-KR" dirty="0"/>
          </a:p>
          <a:p>
            <a:pPr marL="104775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4136703" cy="231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366B86-F140-437D-8EF6-54425BAC890C}"/>
              </a:ext>
            </a:extLst>
          </p:cNvPr>
          <p:cNvSpPr txBox="1"/>
          <p:nvPr/>
        </p:nvSpPr>
        <p:spPr>
          <a:xfrm>
            <a:off x="2555776" y="4437112"/>
            <a:ext cx="6120680" cy="2986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굳이 세밀한 간격을 피하기 위해 로그 간격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예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사용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격자와 임의 탐색 모두 적용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881B3-FF14-40CE-A7DD-3B8BA5F60CCF}"/>
              </a:ext>
            </a:extLst>
          </p:cNvPr>
          <p:cNvSpPr txBox="1"/>
          <p:nvPr/>
        </p:nvSpPr>
        <p:spPr>
          <a:xfrm>
            <a:off x="1763688" y="6298660"/>
            <a:ext cx="3960440" cy="415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만약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범위에서 가장 가장자리에 있는 값이 최적의 값으로 선정되면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범위를 넓혀서 최적화 과정을 다시 한번 더 수행한다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1924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차원의 저주 문제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매개변수가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/>
              <a:t>개이고 각각이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ko-KR" altLang="en-US" dirty="0"/>
              <a:t>개 구간이라면 </a:t>
            </a:r>
            <a:r>
              <a:rPr lang="en-US" altLang="ko-KR" i="1" dirty="0" err="1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altLang="ko-KR" i="1" baseline="30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/>
              <a:t>개의 점을 조사해야 함</a:t>
            </a:r>
            <a:endParaRPr lang="en-US" altLang="ko-KR" dirty="0"/>
          </a:p>
          <a:p>
            <a:r>
              <a:rPr lang="ko-KR" altLang="en-US" dirty="0"/>
              <a:t>임의 탐색이 우월함</a:t>
            </a:r>
            <a:endParaRPr lang="en-US" altLang="ko-KR" dirty="0"/>
          </a:p>
          <a:p>
            <a:pPr lvl="1"/>
            <a:r>
              <a:rPr lang="en-US" altLang="ko-KR" dirty="0"/>
              <a:t>[Bergstra2012]</a:t>
            </a:r>
            <a:r>
              <a:rPr lang="ko-KR" altLang="en-US" dirty="0"/>
              <a:t>의 실험 </a:t>
            </a:r>
            <a:r>
              <a:rPr lang="en-US" altLang="ko-KR" dirty="0"/>
              <a:t>(32</a:t>
            </a:r>
            <a:r>
              <a:rPr lang="ko-KR" altLang="en-US" dirty="0"/>
              <a:t>개의 매개변수</a:t>
            </a:r>
            <a:r>
              <a:rPr lang="en-US" altLang="ko-KR" dirty="0"/>
              <a:t>)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임의 탐색이 유리함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5-30]</a:t>
            </a:r>
            <a:r>
              <a:rPr lang="ko-KR" altLang="en-US" dirty="0"/>
              <a:t>은 임의 탐색이 유리한 이유를 설명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0" y="3212976"/>
            <a:ext cx="454649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1EF99-54E4-4FD1-B4A7-BFCF5856671F}"/>
              </a:ext>
            </a:extLst>
          </p:cNvPr>
          <p:cNvSpPr txBox="1"/>
          <p:nvPr/>
        </p:nvSpPr>
        <p:spPr>
          <a:xfrm>
            <a:off x="5875508" y="883341"/>
            <a:ext cx="3096344" cy="576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차원의 저주 측면에서는 임의 탐색이 우월하다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단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하이퍼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매개변수 개수가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1~3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개로 적을 경우는 격자 탐색이 더 좋을 수도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21F68-46B6-4414-9AB2-72151CA1954A}"/>
              </a:ext>
            </a:extLst>
          </p:cNvPr>
          <p:cNvSpPr txBox="1"/>
          <p:nvPr/>
        </p:nvSpPr>
        <p:spPr>
          <a:xfrm>
            <a:off x="5364088" y="3237469"/>
            <a:ext cx="1728192" cy="2635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솟은 부분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–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좋은 성능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B1EE1-E3EB-44C6-8A6F-2A782ED1DAFC}"/>
              </a:ext>
            </a:extLst>
          </p:cNvPr>
          <p:cNvSpPr txBox="1"/>
          <p:nvPr/>
        </p:nvSpPr>
        <p:spPr>
          <a:xfrm>
            <a:off x="5703876" y="3633070"/>
            <a:ext cx="2828563" cy="4440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여기서는 세로축 매개변수보다는 가로축 매개변수가 더 중요하다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99CE1-2376-4779-9BCC-2E0248BCBBD6}"/>
              </a:ext>
            </a:extLst>
          </p:cNvPr>
          <p:cNvSpPr txBox="1"/>
          <p:nvPr/>
        </p:nvSpPr>
        <p:spPr>
          <a:xfrm>
            <a:off x="5694499" y="4179107"/>
            <a:ext cx="2828563" cy="4440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격자 탐색은 후보 범위 자체에서부터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최적값을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비켜갈 확률이 크다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D9A03-09D8-4B83-99AD-D90F7D5A1107}"/>
              </a:ext>
            </a:extLst>
          </p:cNvPr>
          <p:cNvSpPr txBox="1"/>
          <p:nvPr/>
        </p:nvSpPr>
        <p:spPr>
          <a:xfrm>
            <a:off x="5694498" y="4725144"/>
            <a:ext cx="2828563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&lt;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임의 탐색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&gt;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차적으로 거친 간격으로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최적값을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찾고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차적으로 세밀한 간격으로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최적값을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찾으면 차원의 저주를 피하면서 최적의 값을 찾을 수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8315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5.6 2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 미분을 이용한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5.6.1 </a:t>
            </a:r>
            <a:r>
              <a:rPr lang="ko-KR" altLang="en-US" dirty="0"/>
              <a:t>뉴턴 방법</a:t>
            </a:r>
            <a:endParaRPr lang="en-US" altLang="ko-KR" dirty="0"/>
          </a:p>
          <a:p>
            <a:r>
              <a:rPr lang="en-US" altLang="ko-KR" dirty="0"/>
              <a:t>5.6.2 </a:t>
            </a:r>
            <a:r>
              <a:rPr lang="ko-KR" altLang="en-US" dirty="0"/>
              <a:t>켤레 </a:t>
            </a:r>
            <a:r>
              <a:rPr lang="ko-KR" altLang="en-US" dirty="0" err="1"/>
              <a:t>그레이디언트</a:t>
            </a:r>
            <a:r>
              <a:rPr lang="ko-KR" altLang="en-US" dirty="0"/>
              <a:t> 방법</a:t>
            </a:r>
            <a:endParaRPr lang="en-US" altLang="ko-KR" dirty="0"/>
          </a:p>
          <a:p>
            <a:r>
              <a:rPr lang="en-US" altLang="ko-KR" dirty="0"/>
              <a:t>5.6.3 </a:t>
            </a:r>
            <a:r>
              <a:rPr lang="ko-KR" altLang="en-US" dirty="0"/>
              <a:t>유사 뉴턴 방법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그레이디언트</a:t>
            </a:r>
            <a:r>
              <a:rPr lang="en-US" altLang="ko-KR" dirty="0"/>
              <a:t>(1</a:t>
            </a:r>
            <a:r>
              <a:rPr lang="ko-KR" altLang="en-US" dirty="0"/>
              <a:t>차 미분</a:t>
            </a:r>
            <a:r>
              <a:rPr lang="en-US" altLang="ko-KR" dirty="0"/>
              <a:t>)</a:t>
            </a:r>
            <a:r>
              <a:rPr lang="ko-KR" altLang="en-US" dirty="0"/>
              <a:t>를 사용하는 경사 </a:t>
            </a:r>
            <a:r>
              <a:rPr lang="ko-KR" altLang="en-US" dirty="0" err="1"/>
              <a:t>하강법</a:t>
            </a:r>
            <a:endParaRPr lang="en-US" altLang="ko-KR" dirty="0"/>
          </a:p>
          <a:p>
            <a:pPr lvl="1"/>
            <a:r>
              <a:rPr lang="ko-KR" altLang="en-US" dirty="0"/>
              <a:t>현재 기계 학습의 주류 알고리즘</a:t>
            </a:r>
            <a:endParaRPr lang="en-US" altLang="ko-KR" dirty="0"/>
          </a:p>
          <a:p>
            <a:pPr lvl="1"/>
            <a:r>
              <a:rPr lang="ko-KR" altLang="en-US" dirty="0"/>
              <a:t>두 가지 방향의 개선책 </a:t>
            </a:r>
            <a:r>
              <a:rPr lang="en-US" altLang="ko-KR" dirty="0"/>
              <a:t>[Bottou2017]</a:t>
            </a:r>
          </a:p>
          <a:p>
            <a:pPr lvl="2"/>
            <a:r>
              <a:rPr lang="ko-KR" altLang="en-US" dirty="0" err="1"/>
              <a:t>그레이디언트의</a:t>
            </a:r>
            <a:r>
              <a:rPr lang="en-US" altLang="ko-KR" dirty="0"/>
              <a:t> </a:t>
            </a:r>
            <a:r>
              <a:rPr lang="ko-KR" altLang="en-US" dirty="0"/>
              <a:t>잡음을 줄임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미니배치 사용 등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 미분 정보를 활용 </a:t>
            </a:r>
            <a:r>
              <a:rPr lang="en-US" altLang="ko-KR" dirty="0">
                <a:sym typeface="Wingdings" pitchFamily="2" charset="2"/>
              </a:rPr>
              <a:t> 5.6</a:t>
            </a:r>
            <a:r>
              <a:rPr lang="ko-KR" altLang="en-US" dirty="0">
                <a:sym typeface="Wingdings" pitchFamily="2" charset="2"/>
              </a:rPr>
              <a:t>절의 주제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2FDD5-1CEB-4247-8B2B-868B4C6174B0}"/>
              </a:ext>
            </a:extLst>
          </p:cNvPr>
          <p:cNvSpPr txBox="1"/>
          <p:nvPr/>
        </p:nvSpPr>
        <p:spPr>
          <a:xfrm>
            <a:off x="683568" y="5157192"/>
            <a:ext cx="547260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&lt;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고전 수학의 문제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&gt; 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현실세계 문제이기도 함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우량 조건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(well-conditioned)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목적함수와 달리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잡음과 변화가 매우 심함 훈련집합인 불량 조건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(ill-conditioned)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목적함수를 최적화를 하는 것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-&gt; 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미분이 훨씬 까다롭다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따라서 아직 경사 하강법이 주류를 이룸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9480F-B2AB-4BE9-A172-5AAE2B17D65D}"/>
              </a:ext>
            </a:extLst>
          </p:cNvPr>
          <p:cNvSpPr txBox="1"/>
          <p:nvPr/>
        </p:nvSpPr>
        <p:spPr>
          <a:xfrm>
            <a:off x="4283968" y="1196752"/>
            <a:ext cx="367240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최적화 알고리즘 성능 향상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수렴 속도를 향상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(-&gt;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모멘텀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하이퍼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매개변수를 둔감하게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(-&gt;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적응적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4487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5.6 2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 미분을 이용한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r>
              <a:rPr lang="ko-KR" altLang="en-US" dirty="0"/>
              <a:t> 다시 보기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064896" cy="4703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65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교차 엔트로피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레이블에 해당하는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/>
                  <a:t>가 확률변수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부류가</a:t>
                </a:r>
                <a:r>
                  <a:rPr lang="en-US" altLang="ko-KR" dirty="0"/>
                  <a:t> 2</a:t>
                </a:r>
                <a:r>
                  <a:rPr lang="ko-KR" altLang="en-US" dirty="0"/>
                  <a:t>개라고 가정하면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𝑦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확률 분포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정답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레이블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𝑄</m:t>
                    </m:r>
                  </m:oMath>
                </a14:m>
                <a:r>
                  <a:rPr lang="ko-KR" altLang="en-US" dirty="0"/>
                  <a:t>는 신경망 출력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확률분포를 통일된 수식으로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교차 엔트로피 식은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ko-KR" sz="1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800" b="0" i="1" smtClean="0">
                            <a:latin typeface="Cambria Math"/>
                          </a:rPr>
                          <m:t>𝑄</m:t>
                        </m:r>
                      </m:e>
                    </m:d>
                    <m:r>
                      <a:rPr lang="en-US" altLang="ko-KR" sz="1800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sz="18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800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/>
                                <a:ea typeface="Cambria Math"/>
                              </a:rPr>
                              <m:t>0,1</m:t>
                            </m:r>
                          </m:e>
                        </m:d>
                      </m:sub>
                      <m:sup/>
                      <m:e>
                        <m:r>
                          <a:rPr lang="en-US" altLang="ko-KR" sz="1800" b="0" i="1" smtClean="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800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sz="1800" b="0" i="1" smtClean="0">
                                <a:latin typeface="Cambria Math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b="-6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24311"/>
            <a:ext cx="4847059" cy="210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41168"/>
            <a:ext cx="2952328" cy="60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72C12-F2ED-4C16-A0DF-783C64318935}"/>
              </a:ext>
            </a:extLst>
          </p:cNvPr>
          <p:cNvSpPr txBox="1"/>
          <p:nvPr/>
        </p:nvSpPr>
        <p:spPr>
          <a:xfrm>
            <a:off x="4391472" y="297078"/>
            <a:ext cx="4717032" cy="3956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시그모이드가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필요한 분류 문제에서는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MSE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말고 교체 엔트로피를 사용하자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1218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5.6 2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 미분을 이용한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경사 </a:t>
            </a:r>
            <a:r>
              <a:rPr lang="ko-KR" altLang="en-US" dirty="0" err="1"/>
              <a:t>하강법을</a:t>
            </a:r>
            <a:r>
              <a:rPr lang="ko-KR" altLang="en-US" dirty="0"/>
              <a:t> 더 빠르게 할 수 있나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5-31]</a:t>
            </a:r>
            <a:r>
              <a:rPr lang="ko-KR" altLang="en-US" dirty="0"/>
              <a:t>에서 파란 경로는 경사 </a:t>
            </a:r>
            <a:r>
              <a:rPr lang="ko-KR" altLang="en-US" dirty="0" err="1"/>
              <a:t>하강법이</a:t>
            </a:r>
            <a:r>
              <a:rPr lang="ko-KR" altLang="en-US" dirty="0"/>
              <a:t> 해를 찾아가는 과정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 미분 정보로는 빨간 경로를 알 수 없음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 미분은 현재 위치에서 지역적인 기울기 정보만 알려주기 때문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뉴턴 방법은 </a:t>
            </a:r>
            <a:r>
              <a:rPr lang="en-US" altLang="ko-KR" dirty="0"/>
              <a:t>2</a:t>
            </a:r>
            <a:r>
              <a:rPr lang="ko-KR" altLang="en-US" dirty="0"/>
              <a:t>차 미분 정보를 활용하여 빨간 경로를 알아냄</a:t>
            </a: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4965256" cy="273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8921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테일러 급수를 적용하면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(5.37)</a:t>
                </a:r>
                <a:r>
                  <a:rPr lang="ko-KR" altLang="en-US" dirty="0"/>
                  <a:t>은 변수가 여러 개일 때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𝐇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헤시언</a:t>
                </a:r>
                <a:r>
                  <a:rPr lang="ko-KR" altLang="en-US" dirty="0"/>
                  <a:t> 행렬</a:t>
                </a:r>
                <a:r>
                  <a:rPr lang="en-US" altLang="ko-KR" dirty="0"/>
                  <a:t>)</a:t>
                </a:r>
                <a:endParaRPr lang="en-US" altLang="ko-KR" b="1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ko-KR" altLang="en-US" dirty="0"/>
                  <a:t>로 미분하면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b="0" dirty="0"/>
                  <a:t>[</a:t>
                </a:r>
                <a:r>
                  <a:rPr lang="ko-KR" altLang="en-US" b="0" dirty="0"/>
                  <a:t>그림 </a:t>
                </a:r>
                <a:r>
                  <a:rPr lang="en-US" altLang="ko-KR" b="0" dirty="0"/>
                  <a:t>5-32]</a:t>
                </a:r>
                <a:r>
                  <a:rPr lang="ko-KR" altLang="en-US" b="0" dirty="0"/>
                  <a:t>처럼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𝑤</m:t>
                    </m:r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r>
                      <a:rPr lang="ko-KR" altLang="en-US" b="0" i="1" smtClean="0">
                        <a:latin typeface="Cambria Math"/>
                      </a:rPr>
                      <m:t>𝛿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최소점이라</a:t>
                </a:r>
                <a:r>
                  <a:rPr lang="ko-KR" altLang="en-US" dirty="0"/>
                  <a:t> 가정하면</a:t>
                </a:r>
                <a:r>
                  <a:rPr lang="en-US" altLang="ko-KR" dirty="0"/>
                  <a:t>,</a:t>
                </a:r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45214"/>
            <a:ext cx="2952328" cy="61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01208"/>
            <a:ext cx="3379575" cy="59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81" y="4376257"/>
            <a:ext cx="2373843" cy="186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696744" cy="60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0928"/>
            <a:ext cx="6661745" cy="55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D404B-0695-4CEE-9896-4EA846043C09}"/>
              </a:ext>
            </a:extLst>
          </p:cNvPr>
          <p:cNvSpPr txBox="1"/>
          <p:nvPr/>
        </p:nvSpPr>
        <p:spPr>
          <a:xfrm>
            <a:off x="2303748" y="3143757"/>
            <a:ext cx="5796644" cy="493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w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차원 벡터라면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delta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gradient-J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차원 벡터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H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m*m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행렬이다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(gradient-J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미분 정보를 가지고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H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는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미분 정보를 가진다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8643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식을 조금 정리하면</a:t>
            </a:r>
            <a:r>
              <a:rPr lang="en-US" altLang="ko-KR" dirty="0"/>
              <a:t>,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dirty="0"/>
              <a:t>변수가 여러 개인 경우로 확장하면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6120680" cy="59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5711"/>
            <a:ext cx="5730775" cy="35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CC636-7E21-4CF7-9335-35EE0494143E}"/>
              </a:ext>
            </a:extLst>
          </p:cNvPr>
          <p:cNvSpPr txBox="1"/>
          <p:nvPr/>
        </p:nvSpPr>
        <p:spPr>
          <a:xfrm>
            <a:off x="1397229" y="3814683"/>
            <a:ext cx="4110875" cy="4914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빨간색 벡터에 해당함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 값을 구할 수 있다면 한 번에 최저점에 도달할 수 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7E1AE66-7EE1-4787-AA99-46E4F3EB7C8A}"/>
              </a:ext>
            </a:extLst>
          </p:cNvPr>
          <p:cNvCxnSpPr>
            <a:cxnSpLocks/>
          </p:cNvCxnSpPr>
          <p:nvPr/>
        </p:nvCxnSpPr>
        <p:spPr>
          <a:xfrm>
            <a:off x="922087" y="3174252"/>
            <a:ext cx="625577" cy="49149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F41967-70D2-45F3-9AEE-D726D1437F39}"/>
              </a:ext>
            </a:extLst>
          </p:cNvPr>
          <p:cNvSpPr txBox="1"/>
          <p:nvPr/>
        </p:nvSpPr>
        <p:spPr>
          <a:xfrm>
            <a:off x="767471" y="5085184"/>
            <a:ext cx="4110874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함수이어야만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(3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이상의 미분이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0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이므로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 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식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(5.39)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의 등식이 성립된다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그렇지 않으면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근사치에 불과하다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MSE,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교체 엔트로피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로그우도는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함수일까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?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비선형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함수일뿐더러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교차 엔트로피와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로그우도는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함수가 아니다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(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뉴턴 방법으로 한 번에 최저점에 도달할 수 없고 여러 번 반복해야 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7491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7788176" cy="2070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7711405" cy="2674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33215-969F-4F6E-826F-B52465BE19EF}"/>
              </a:ext>
            </a:extLst>
          </p:cNvPr>
          <p:cNvSpPr txBox="1"/>
          <p:nvPr/>
        </p:nvSpPr>
        <p:spPr>
          <a:xfrm>
            <a:off x="5724128" y="6157282"/>
            <a:ext cx="331236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하지만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이는 매우 단순한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함수이기 때문에 뉴턴의 방법으로 최저점을 찾을 수 있었다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285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뉴턴 방법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뉴턴 방법의 적용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5.3]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함수에 뉴턴 방법을 적용했으므로</a:t>
                </a:r>
                <a:r>
                  <a:rPr lang="en-US" altLang="ko-KR" dirty="0"/>
                  <a:t>, 3</a:t>
                </a:r>
                <a:r>
                  <a:rPr lang="ko-KR" altLang="en-US" dirty="0"/>
                  <a:t>차 항 이상을 무시한 식 </a:t>
                </a:r>
                <a:r>
                  <a:rPr lang="en-US" altLang="ko-KR" dirty="0"/>
                  <a:t>(5.36)</a:t>
                </a:r>
                <a:r>
                  <a:rPr lang="ko-KR" altLang="en-US" dirty="0"/>
                  <a:t>을 사용했음에도 최적 경우 제시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기계 학습이 사용하는 목적함수는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함수보다 복잡한 함수이므로 한 번에 </a:t>
                </a:r>
                <a:r>
                  <a:rPr lang="ko-KR" altLang="en-US" dirty="0" err="1"/>
                  <a:t>최적해에</a:t>
                </a:r>
                <a:r>
                  <a:rPr lang="ko-KR" altLang="en-US" dirty="0"/>
                  <a:t> 도달 불가능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5-10]</a:t>
                </a:r>
                <a:r>
                  <a:rPr lang="ko-KR" altLang="en-US" dirty="0"/>
                  <a:t>과 같이 반복하는 뉴턴 방법을 사용해야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라인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에서 </a:t>
                </a:r>
                <a:r>
                  <a:rPr lang="ko-KR" altLang="en-US" dirty="0" err="1"/>
                  <a:t>헤시언</a:t>
                </a:r>
                <a:r>
                  <a:rPr lang="ko-KR" altLang="en-US" dirty="0"/>
                  <a:t>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ko-KR" altLang="en-US" dirty="0"/>
                  <a:t>를 구해야 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매개변수의 개수를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m</a:t>
                </a:r>
                <a:r>
                  <a:rPr lang="ko-KR" altLang="en-US" dirty="0">
                    <a:sym typeface="Wingdings" pitchFamily="2" charset="2"/>
                  </a:rPr>
                  <a:t>이라 할 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𝑂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/>
                  <a:t>이라는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과다한 </a:t>
                </a:r>
                <a:r>
                  <a:rPr lang="ko-KR" altLang="en-US" dirty="0" err="1"/>
                  <a:t>계산량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b="1" dirty="0">
                    <a:sym typeface="Wingdings" pitchFamily="2" charset="2"/>
                  </a:rPr>
                  <a:t>켤레 </a:t>
                </a:r>
                <a:r>
                  <a:rPr lang="ko-KR" altLang="en-US" b="1" dirty="0" err="1">
                    <a:sym typeface="Wingdings" pitchFamily="2" charset="2"/>
                  </a:rPr>
                  <a:t>그레이디언트</a:t>
                </a:r>
                <a:r>
                  <a:rPr lang="ko-KR" altLang="en-US" b="1" dirty="0">
                    <a:sym typeface="Wingdings" pitchFamily="2" charset="2"/>
                  </a:rPr>
                  <a:t> 방법</a:t>
                </a:r>
                <a:r>
                  <a:rPr lang="ko-KR" altLang="en-US" dirty="0">
                    <a:sym typeface="Wingdings" pitchFamily="2" charset="2"/>
                  </a:rPr>
                  <a:t>이 대안 제시</a:t>
                </a:r>
                <a:endParaRPr lang="en-US" altLang="ko-KR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19"/>
            <a:ext cx="3888432" cy="272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1B6C7D-2900-4485-B4B8-62D7C374A44E}"/>
              </a:ext>
            </a:extLst>
          </p:cNvPr>
          <p:cNvSpPr txBox="1"/>
          <p:nvPr/>
        </p:nvSpPr>
        <p:spPr>
          <a:xfrm>
            <a:off x="4860032" y="3140968"/>
            <a:ext cx="302433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헤시안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계산이 매우 복잡하다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역행렬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계산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O(m^3)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복잡도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헤시안이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양의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정부호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행렬일 때만 식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(5.39)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가 작용하는데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훈련집합은 이 경우를 보장하지 못한다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5832B-8E77-4B7F-BA1F-A1EC1A214F79}"/>
              </a:ext>
            </a:extLst>
          </p:cNvPr>
          <p:cNvSpPr txBox="1"/>
          <p:nvPr/>
        </p:nvSpPr>
        <p:spPr>
          <a:xfrm>
            <a:off x="4860032" y="4334527"/>
            <a:ext cx="3096344" cy="822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헤시안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행렬을 명시적으로 구하지 않고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근사치를 사용하자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켤레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방법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유사 뉴턴 방법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232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켤레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직선 탐색</a:t>
                </a:r>
                <a:r>
                  <a:rPr lang="en-US" altLang="ko-KR" baseline="30000" dirty="0"/>
                  <a:t>line search</a:t>
                </a:r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</a:t>
                </a:r>
                <a:r>
                  <a:rPr lang="en-US" altLang="ko-KR" dirty="0"/>
                  <a:t> 5-33(a)]</a:t>
                </a:r>
                <a:r>
                  <a:rPr lang="ko-KR" altLang="en-US" dirty="0"/>
                  <a:t>는 경사 </a:t>
                </a:r>
                <a:r>
                  <a:rPr lang="ko-KR" altLang="en-US" dirty="0" err="1"/>
                  <a:t>하강법이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학습률을</a:t>
                </a:r>
                <a:r>
                  <a:rPr lang="ko-KR" altLang="en-US" dirty="0"/>
                  <a:t> 직선 탐색으로 찾는 상황을 예시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켤레 </a:t>
                </a:r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방법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5-33(a)]</a:t>
                </a:r>
                <a:r>
                  <a:rPr lang="ko-KR" altLang="en-US" dirty="0"/>
                  <a:t>의 경사 </a:t>
                </a:r>
                <a:r>
                  <a:rPr lang="ko-KR" altLang="en-US" dirty="0" err="1"/>
                  <a:t>하강법은</a:t>
                </a:r>
                <a:r>
                  <a:rPr lang="ko-KR" altLang="en-US" dirty="0"/>
                  <a:t> 근본적으로 이전 경사 하강법과 같음</a:t>
                </a: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직선 탐색할 때 직전에 사용한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정보를 전혀 고려하지 않음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5-33(b)]</a:t>
                </a:r>
                <a:r>
                  <a:rPr lang="ko-KR" altLang="en-US" dirty="0"/>
                  <a:t>의 켤레 </a:t>
                </a:r>
                <a:r>
                  <a:rPr lang="ko-KR" altLang="en-US" dirty="0" err="1"/>
                  <a:t>그레이디언트는</a:t>
                </a:r>
                <a:r>
                  <a:rPr lang="ko-KR" altLang="en-US" dirty="0"/>
                  <a:t> 직전 정보를 사용하여 해에 빨리 접근 </a:t>
                </a: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76" y="1844824"/>
            <a:ext cx="6330677" cy="269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8E9589-2A05-4704-8BAB-598C500C7AF2}"/>
              </a:ext>
            </a:extLst>
          </p:cNvPr>
          <p:cNvSpPr txBox="1"/>
          <p:nvPr/>
        </p:nvSpPr>
        <p:spPr>
          <a:xfrm>
            <a:off x="107504" y="1916832"/>
            <a:ext cx="237626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경사 하강법에서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학습률을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직선 탐색을 이용하여 자동으로 찾는 기법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528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켤레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켤레 </a:t>
                </a:r>
                <a:r>
                  <a:rPr lang="ko-KR" altLang="en-US" dirty="0" err="1"/>
                  <a:t>그레이디언트</a:t>
                </a:r>
                <a:endParaRPr lang="en-US" altLang="ko-KR" baseline="30000" dirty="0"/>
              </a:p>
              <a:p>
                <a:pPr lvl="1"/>
                <a:r>
                  <a:rPr lang="ko-KR" altLang="en-US" dirty="0"/>
                  <a:t>직전에 사용한 직선이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이라면 다음 순간에는 식 </a:t>
                </a:r>
                <a:r>
                  <a:rPr lang="en-US" altLang="ko-KR" dirty="0"/>
                  <a:t>(5.40)</a:t>
                </a:r>
                <a:r>
                  <a:rPr lang="ko-KR" altLang="en-US" dirty="0"/>
                  <a:t>을 만족하는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 사용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𝐩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 </a:t>
                </a:r>
                <a:r>
                  <a:rPr lang="ko-KR" altLang="en-US" b="1" dirty="0"/>
                  <a:t>켤레</a:t>
                </a:r>
                <a:r>
                  <a:rPr lang="ko-KR" altLang="en-US" dirty="0"/>
                  <a:t>라 부름</a:t>
                </a:r>
                <a:r>
                  <a:rPr lang="en-US" altLang="ko-KR" dirty="0"/>
                  <a:t>). </a:t>
                </a:r>
                <a:r>
                  <a:rPr lang="ko-KR" altLang="en-US" dirty="0"/>
                  <a:t>그런데 식 </a:t>
                </a:r>
                <a:r>
                  <a:rPr lang="en-US" altLang="ko-KR" dirty="0"/>
                  <a:t>(5.40)</a:t>
                </a:r>
                <a:r>
                  <a:rPr lang="ko-KR" altLang="en-US" dirty="0"/>
                  <a:t>은 여전히 </a:t>
                </a:r>
                <a:r>
                  <a:rPr lang="ko-KR" altLang="en-US" dirty="0" err="1"/>
                  <a:t>헤시언</a:t>
                </a:r>
                <a:r>
                  <a:rPr lang="ko-KR" altLang="en-US" dirty="0"/>
                  <a:t> 행렬을 포함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켤레 </a:t>
                </a:r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방법에서는 식 </a:t>
                </a:r>
                <a:r>
                  <a:rPr lang="en-US" altLang="ko-KR" dirty="0"/>
                  <a:t>(5.41)</a:t>
                </a:r>
                <a:r>
                  <a:rPr lang="ko-KR" altLang="en-US" dirty="0"/>
                  <a:t>로 대치하여 계산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그레이디언트로서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이용하여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미분 정보를 </a:t>
                </a:r>
                <a:r>
                  <a:rPr lang="ko-KR" altLang="en-US" dirty="0" err="1"/>
                  <a:t>근사하는</a:t>
                </a:r>
                <a:r>
                  <a:rPr lang="ko-KR" altLang="en-US" dirty="0"/>
                  <a:t> 셈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pPr lvl="1"/>
                <a:endParaRPr lang="en-US" altLang="ko-KR" b="1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6" y="2060848"/>
            <a:ext cx="63246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2" y="3645024"/>
            <a:ext cx="709194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338657-0FB9-4431-84C8-6791CC7FB374}"/>
              </a:ext>
            </a:extLst>
          </p:cNvPr>
          <p:cNvSpPr txBox="1"/>
          <p:nvPr/>
        </p:nvSpPr>
        <p:spPr>
          <a:xfrm>
            <a:off x="2915816" y="2199345"/>
            <a:ext cx="302433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헤시안을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그대로 사용할 순 없으므로</a:t>
            </a:r>
            <a:endParaRPr lang="en-US" altLang="ko-KR" sz="1200" dirty="0">
              <a:solidFill>
                <a:srgbClr val="00B05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27238-7E6E-48A8-B073-FFAAA4C770F7}"/>
              </a:ext>
            </a:extLst>
          </p:cNvPr>
          <p:cNvSpPr txBox="1"/>
          <p:nvPr/>
        </p:nvSpPr>
        <p:spPr>
          <a:xfrm>
            <a:off x="4932040" y="4941168"/>
            <a:ext cx="3024336" cy="653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이전의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그레디언트와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현재의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통해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 미분 정보를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근사화하는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공식이다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E0D869-6404-4008-8E65-9815E23D6E9A}"/>
              </a:ext>
            </a:extLst>
          </p:cNvPr>
          <p:cNvSpPr txBox="1"/>
          <p:nvPr/>
        </p:nvSpPr>
        <p:spPr>
          <a:xfrm>
            <a:off x="4932040" y="6082258"/>
            <a:ext cx="4104456" cy="6535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(5.42)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(5.43)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차함수를 가정하고 유도된 식이다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목적함수가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2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차함수가 아닐 경우 적용할 수 없다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이를 보완하기 위해 알고리즘적으로 극복한다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-&gt;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알고리즘 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5-11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의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라인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2703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켤레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3" y="887777"/>
            <a:ext cx="6159707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5569008"/>
            <a:ext cx="662473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식 </a:t>
            </a:r>
            <a:r>
              <a:rPr lang="en-US" altLang="ko-KR" sz="2000" dirty="0"/>
              <a:t>(5.42)</a:t>
            </a:r>
            <a:r>
              <a:rPr lang="ko-KR" altLang="en-US" sz="2000" dirty="0"/>
              <a:t>와 식 </a:t>
            </a:r>
            <a:r>
              <a:rPr lang="en-US" altLang="ko-KR" sz="2000" dirty="0"/>
              <a:t>(5.43)</a:t>
            </a:r>
            <a:r>
              <a:rPr lang="ko-KR" altLang="en-US" sz="2000" dirty="0"/>
              <a:t>은 </a:t>
            </a:r>
            <a:r>
              <a:rPr lang="en-US" altLang="ko-KR" sz="2000" dirty="0"/>
              <a:t>2</a:t>
            </a:r>
            <a:r>
              <a:rPr lang="ko-KR" altLang="en-US" sz="2000" dirty="0"/>
              <a:t>차 함수를 가정하고 유도한 식임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라인 </a:t>
            </a:r>
            <a:r>
              <a:rPr lang="en-US" altLang="ko-KR" sz="2000" dirty="0"/>
              <a:t>6</a:t>
            </a:r>
            <a:r>
              <a:rPr lang="ko-KR" altLang="en-US" sz="2000" dirty="0"/>
              <a:t>은 이 때문에 발생하는 오차를 보정하는 역할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48107-B0BB-4E90-8173-AC3012B6911B}"/>
              </a:ext>
            </a:extLst>
          </p:cNvPr>
          <p:cNvSpPr txBox="1"/>
          <p:nvPr/>
        </p:nvSpPr>
        <p:spPr>
          <a:xfrm>
            <a:off x="4355976" y="3148639"/>
            <a:ext cx="3744416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라인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8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에서 원래의 </a:t>
            </a:r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그레디언트를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사용하도록 조정해준다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6433E-6772-426E-B557-CA580E0F3DB3}"/>
              </a:ext>
            </a:extLst>
          </p:cNvPr>
          <p:cNvSpPr txBox="1"/>
          <p:nvPr/>
        </p:nvSpPr>
        <p:spPr>
          <a:xfrm>
            <a:off x="6444208" y="3789040"/>
            <a:ext cx="2592288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이차함수의 경우 분석적 기법으로 최소값을 한 번에 구하지만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, 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기계학습에서는 라인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9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와 같이 추가적인 계산 과정이 필요하다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7750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유사 뉴턴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유사 뉴턴 방법의 기본 아이디어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헤시언</a:t>
            </a:r>
            <a:r>
              <a:rPr lang="ko-KR" altLang="en-US" dirty="0"/>
              <a:t>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ko-KR" altLang="en-US" dirty="0"/>
              <a:t>의 </a:t>
            </a:r>
            <a:r>
              <a:rPr lang="ko-KR" altLang="en-US" dirty="0" err="1"/>
              <a:t>역행렬을</a:t>
            </a:r>
            <a:r>
              <a:rPr lang="ko-KR" altLang="en-US" dirty="0"/>
              <a:t> </a:t>
            </a:r>
            <a:r>
              <a:rPr lang="ko-KR" altLang="en-US" dirty="0" err="1"/>
              <a:t>근사하는</a:t>
            </a:r>
            <a:r>
              <a:rPr lang="ko-KR" altLang="en-US" dirty="0"/>
              <a:t> 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처음에 단위 행렬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ko-KR" altLang="en-US" dirty="0"/>
              <a:t>로 시작하여 </a:t>
            </a:r>
            <a:r>
              <a:rPr lang="ko-KR" altLang="en-US" dirty="0" err="1"/>
              <a:t>그레이디언트</a:t>
            </a:r>
            <a:r>
              <a:rPr lang="ko-KR" altLang="en-US" dirty="0"/>
              <a:t> 정보를 이용하여 점점 개선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</a:t>
            </a:r>
            <a:r>
              <a:rPr lang="en-US" altLang="ko-KR"/>
              <a:t>FGS</a:t>
            </a:r>
            <a:r>
              <a:rPr lang="ko-KR" altLang="en-US" dirty="0"/>
              <a:t>가 많이 사용됨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기계 학습에서는 </a:t>
            </a:r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ko-KR" altLang="en-US" dirty="0"/>
              <a:t>을 저장하는 메모리를 적게 쓰는 </a:t>
            </a:r>
            <a:r>
              <a:rPr lang="en-US" altLang="ko-KR" dirty="0"/>
              <a:t>L-BFGS</a:t>
            </a:r>
            <a:r>
              <a:rPr lang="ko-KR" altLang="en-US" dirty="0"/>
              <a:t>를 주로 사용함</a:t>
            </a:r>
            <a:endParaRPr lang="en-US" altLang="ko-KR" dirty="0"/>
          </a:p>
          <a:p>
            <a:r>
              <a:rPr lang="ko-KR" altLang="en-US" dirty="0"/>
              <a:t>기계 학습에서 </a:t>
            </a:r>
            <a:r>
              <a:rPr lang="en-US" altLang="ko-KR" dirty="0"/>
              <a:t>2</a:t>
            </a:r>
            <a:r>
              <a:rPr lang="ko-KR" altLang="en-US" dirty="0"/>
              <a:t>차 미분 정보의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현재 널리 활용되지는 않지만 연구 계속되고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4" y="4463777"/>
            <a:ext cx="8069535" cy="136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543897"/>
            <a:ext cx="1333500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26FA7-503C-4CEE-9CFA-44CBE5CED21F}"/>
              </a:ext>
            </a:extLst>
          </p:cNvPr>
          <p:cNvSpPr txBox="1"/>
          <p:nvPr/>
        </p:nvSpPr>
        <p:spPr>
          <a:xfrm>
            <a:off x="5900286" y="1556792"/>
            <a:ext cx="187220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 err="1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그레디언트</a:t>
            </a:r>
            <a:r>
              <a:rPr lang="ko-KR" altLang="en-US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 정보만 사용</a:t>
            </a:r>
            <a:r>
              <a:rPr lang="en-US" altLang="ko-KR" sz="1200" dirty="0">
                <a:solidFill>
                  <a:srgbClr val="00B05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475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교차 엔트로피 목적함수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제구실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하는지 확인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1,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𝑜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0.98</a:t>
                </a:r>
                <a:r>
                  <a:rPr lang="ko-KR" altLang="en-US" dirty="0"/>
                  <a:t>일 때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예측이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잘된 경우</a:t>
                </a:r>
                <a:r>
                  <a:rPr lang="en-US" altLang="ko-KR" dirty="0"/>
                  <a:t>)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오류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1 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0.98+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1−1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1−0.98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=0.0291</m:t>
                    </m:r>
                  </m:oMath>
                </a14:m>
                <a:r>
                  <a:rPr lang="ko-KR" altLang="en-US" dirty="0"/>
                  <a:t>로서 낮은 값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𝑦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1,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𝑜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en-US" altLang="ko-KR" dirty="0"/>
                  <a:t>0.0001</a:t>
                </a:r>
                <a:r>
                  <a:rPr lang="ko-KR" altLang="en-US" dirty="0"/>
                  <a:t>일 때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예측이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엉터리인 경우</a:t>
                </a:r>
                <a:r>
                  <a:rPr lang="en-US" altLang="ko-KR" dirty="0"/>
                  <a:t>)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오류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𝑒</m:t>
                    </m:r>
                    <m:r>
                      <a:rPr lang="en-US" altLang="ko-KR" i="1">
                        <a:latin typeface="Cambria Math"/>
                      </a:rPr>
                      <m:t>=−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1 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0001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1−1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1−0.</m:t>
                                    </m:r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0001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13.2877</m:t>
                    </m:r>
                  </m:oMath>
                </a14:m>
                <a:r>
                  <a:rPr lang="ko-KR" altLang="en-US" dirty="0"/>
                  <a:t>로서 높은 값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988771" cy="284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2E7934-8B2F-4CF7-93A7-1DB35F720C95}"/>
              </a:ext>
            </a:extLst>
          </p:cNvPr>
          <p:cNvSpPr txBox="1"/>
          <p:nvPr/>
        </p:nvSpPr>
        <p:spPr>
          <a:xfrm>
            <a:off x="5148063" y="2273329"/>
            <a:ext cx="3600401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로그함수가 있는 것을 주목하자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!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로그함수가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시그모이드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도함수의 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saturate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문제를 해결해준다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496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 목적함수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공정한 벌점을 부여하는지 확인 </a:t>
            </a:r>
            <a:r>
              <a:rPr lang="en-US" altLang="ko-KR" dirty="0"/>
              <a:t>(MSE</a:t>
            </a:r>
            <a:r>
              <a:rPr lang="ko-KR" altLang="en-US" dirty="0"/>
              <a:t>의 느린 학습 문제를 해결하나</a:t>
            </a:r>
            <a:r>
              <a:rPr lang="en-US" altLang="ko-KR" dirty="0"/>
              <a:t>?)</a:t>
            </a:r>
          </a:p>
          <a:p>
            <a:pPr lvl="1"/>
            <a:r>
              <a:rPr lang="ko-KR" altLang="en-US" dirty="0" err="1"/>
              <a:t>도함수를</a:t>
            </a:r>
            <a:r>
              <a:rPr lang="ko-KR" altLang="en-US" dirty="0"/>
              <a:t> 구하면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그레이디언트를</a:t>
            </a:r>
            <a:r>
              <a:rPr lang="ko-KR" altLang="en-US" dirty="0"/>
              <a:t> 계산해 보면</a:t>
            </a:r>
            <a:r>
              <a:rPr lang="en-US" altLang="ko-KR" dirty="0"/>
              <a:t>, </a:t>
            </a:r>
            <a:r>
              <a:rPr lang="ko-KR" altLang="en-US" dirty="0"/>
              <a:t>오류가 더 큰 오른쪽에 더 큰 벌점</a:t>
            </a:r>
            <a:r>
              <a:rPr lang="en-US" altLang="ko-KR" dirty="0"/>
              <a:t>(</a:t>
            </a:r>
            <a:r>
              <a:rPr lang="ko-KR" altLang="en-US" dirty="0" err="1"/>
              <a:t>그레이디언트</a:t>
            </a:r>
            <a:r>
              <a:rPr lang="en-US" altLang="ko-KR" dirty="0"/>
              <a:t>) </a:t>
            </a:r>
            <a:r>
              <a:rPr lang="ko-KR" altLang="en-US" dirty="0"/>
              <a:t>부과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26493"/>
            <a:ext cx="2448272" cy="183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44824"/>
            <a:ext cx="1656184" cy="1162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75836"/>
            <a:ext cx="453989" cy="253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275856" y="2529762"/>
            <a:ext cx="792088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20" y="4293096"/>
            <a:ext cx="6016923" cy="224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F69D25-39B0-4713-B0BC-EE15E9F49232}"/>
              </a:ext>
            </a:extLst>
          </p:cNvPr>
          <p:cNvSpPr txBox="1"/>
          <p:nvPr/>
        </p:nvSpPr>
        <p:spPr>
          <a:xfrm>
            <a:off x="3419872" y="3220558"/>
            <a:ext cx="5112568" cy="496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Saturate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의 원인이 되는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시그모이드의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도함수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부분이 로그함수 때문에 상쇄된다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따라서</a:t>
            </a:r>
            <a:r>
              <a:rPr lang="en-US" altLang="ko-KR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1200" dirty="0" err="1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시그모이드를</a:t>
            </a:r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사용하더라도 목적함수로 잘 이용할 수 있다 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3A39189-109E-4259-BF25-AAEB57B7F9AE}"/>
              </a:ext>
            </a:extLst>
          </p:cNvPr>
          <p:cNvSpPr/>
          <p:nvPr/>
        </p:nvSpPr>
        <p:spPr>
          <a:xfrm>
            <a:off x="2467343" y="2996388"/>
            <a:ext cx="720081" cy="2600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A6B028-CEBC-4369-B6DC-8C3D49D8A956}"/>
              </a:ext>
            </a:extLst>
          </p:cNvPr>
          <p:cNvSpPr/>
          <p:nvPr/>
        </p:nvSpPr>
        <p:spPr>
          <a:xfrm>
            <a:off x="2467343" y="2482951"/>
            <a:ext cx="448473" cy="2600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34A778D-197A-499F-8E65-D5B02A14624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915816" y="2612988"/>
            <a:ext cx="504056" cy="855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B431A0-1091-49EE-8FBE-A96BF19ACC4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187424" y="3126425"/>
            <a:ext cx="232448" cy="342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92E7D2-1D82-4C52-8567-1D89A79C1C39}"/>
              </a:ext>
            </a:extLst>
          </p:cNvPr>
          <p:cNvSpPr txBox="1"/>
          <p:nvPr/>
        </p:nvSpPr>
        <p:spPr>
          <a:xfrm>
            <a:off x="6084168" y="5452808"/>
            <a:ext cx="2016224" cy="496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이제 오류의 크기에 맞게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r>
              <a:rPr lang="ko-KR" altLang="en-US" sz="1200" dirty="0">
                <a:solidFill>
                  <a:srgbClr val="00B050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벌점이 정상적으로 표현된다</a:t>
            </a:r>
            <a:endParaRPr lang="en-US" altLang="ko-KR" sz="1200" dirty="0">
              <a:solidFill>
                <a:srgbClr val="00B050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1937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vert="horz" wrap="square" lIns="91440" tIns="45720" rIns="91440" bIns="45720" rtlCol="0" anchor="t">
        <a:normAutofit fontScale="92500"/>
      </a:bodyPr>
      <a:lstStyle>
        <a:defPPr algn="l">
          <a:defRPr sz="1200" dirty="0" smtClean="0"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9628</TotalTime>
  <Words>6123</Words>
  <Application>Microsoft Office PowerPoint</Application>
  <PresentationFormat>화면 슬라이드 쇼(4:3)</PresentationFormat>
  <Paragraphs>1543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90" baseType="lpstr">
      <vt:lpstr>Cambria Math</vt:lpstr>
      <vt:lpstr>나눔바른고딕</vt:lpstr>
      <vt:lpstr>궁서</vt:lpstr>
      <vt:lpstr>Tahoma</vt:lpstr>
      <vt:lpstr>나눔손글씨 펜</vt:lpstr>
      <vt:lpstr>Arial</vt:lpstr>
      <vt:lpstr>Wingdings</vt:lpstr>
      <vt:lpstr>Times New Roman</vt:lpstr>
      <vt:lpstr>HY견고딕</vt:lpstr>
      <vt:lpstr>궁서체</vt:lpstr>
      <vt:lpstr>맑은 고딕</vt:lpstr>
      <vt:lpstr>1_Office 테마</vt:lpstr>
      <vt:lpstr>5장. 딥러닝 최적화</vt:lpstr>
      <vt:lpstr>PREVIEW</vt:lpstr>
      <vt:lpstr>PowerPoint 프레젠테이션</vt:lpstr>
      <vt:lpstr>5.1 목적함수: 교차 엔트로피와 로그우도</vt:lpstr>
      <vt:lpstr>5.1.1 평균제곱 오차 다시 생각하기</vt:lpstr>
      <vt:lpstr>5.1.1 평균제곱 오차 다시 생각하기</vt:lpstr>
      <vt:lpstr>5.1.2 교차 엔트로피 목적함수</vt:lpstr>
      <vt:lpstr>5.1.2 교차 엔트로피 목적함수</vt:lpstr>
      <vt:lpstr>5.1.2 교차 엔트로피 목적함수</vt:lpstr>
      <vt:lpstr>5.1.2 교차 엔트로피 목적함수</vt:lpstr>
      <vt:lpstr>5.1.3 softmax 활성함수와 로그우도 목적함수</vt:lpstr>
      <vt:lpstr>5.1.3 softmax 활성함수와 로그우도 목적함수</vt:lpstr>
      <vt:lpstr>5.2 성능 향상을 위한 요령</vt:lpstr>
      <vt:lpstr>5.2 성능 향상을 위한 요령</vt:lpstr>
      <vt:lpstr>5.2.1 데이터 전처리 </vt:lpstr>
      <vt:lpstr>5.2.1 데이터 전처리 </vt:lpstr>
      <vt:lpstr>5.2.1 데이터 전처리 </vt:lpstr>
      <vt:lpstr>5.2.1 데이터 전처리 </vt:lpstr>
      <vt:lpstr>5.2.2 가중치 초기화 </vt:lpstr>
      <vt:lpstr>5.2.2 가중치 초기화 </vt:lpstr>
      <vt:lpstr>5.2.2 가중치 초기화 </vt:lpstr>
      <vt:lpstr>5.2.3 모멘텀 </vt:lpstr>
      <vt:lpstr>5.2.3 모멘텀 </vt:lpstr>
      <vt:lpstr>5.2.3 모멘텀 </vt:lpstr>
      <vt:lpstr>5.2.4 적응적 학습률 </vt:lpstr>
      <vt:lpstr>5.2.4 적응적 학습률 </vt:lpstr>
      <vt:lpstr>5.2.4 적응적 학습률 </vt:lpstr>
      <vt:lpstr>5.2.4 적응적 학습률 </vt:lpstr>
      <vt:lpstr>5.2.4 적응적 학습률 </vt:lpstr>
      <vt:lpstr>5.2.5 활성 함수 </vt:lpstr>
      <vt:lpstr>5.2.5 활성 함수 </vt:lpstr>
      <vt:lpstr>5.2.6 배치 정규화 </vt:lpstr>
      <vt:lpstr>5.2.6 배치 정규화 </vt:lpstr>
      <vt:lpstr>5.2.6 배치 정규화 </vt:lpstr>
      <vt:lpstr>5.2.6 배치 정규화 </vt:lpstr>
      <vt:lpstr>5.2.6 배치 정규화 </vt:lpstr>
      <vt:lpstr>5.3 규제의 필요성과 원리</vt:lpstr>
      <vt:lpstr>5.3.1 과잉적합에 빠지는 이유와 과잉적합을 피하는 전략</vt:lpstr>
      <vt:lpstr>5.3.2 규제의 정의</vt:lpstr>
      <vt:lpstr>5.3.2 규제의 정의</vt:lpstr>
      <vt:lpstr>5.4 규제 기법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5.4.1 가중치 벌칙</vt:lpstr>
      <vt:lpstr>5.4.2 조기 멈춤</vt:lpstr>
      <vt:lpstr>5.4.2 조기 멈춤</vt:lpstr>
      <vt:lpstr>5.4.2 조기 멈춤</vt:lpstr>
      <vt:lpstr>5.4.3 데이터 확대</vt:lpstr>
      <vt:lpstr>5.4.3 데이터 확대</vt:lpstr>
      <vt:lpstr>5.4.3 데이터 확대</vt:lpstr>
      <vt:lpstr>5.4.3 데이터 확대</vt:lpstr>
      <vt:lpstr>5.4.4 드롭아웃</vt:lpstr>
      <vt:lpstr>5.4.4 드롭아웃</vt:lpstr>
      <vt:lpstr>5.4.4 드롭아웃</vt:lpstr>
      <vt:lpstr>5.4.4 드롭아웃</vt:lpstr>
      <vt:lpstr>5.4.5 앙상블 기법</vt:lpstr>
      <vt:lpstr>5.5 하이퍼 매개변수 최적화</vt:lpstr>
      <vt:lpstr>5.5 하이퍼 매개변수 최적화</vt:lpstr>
      <vt:lpstr>5.5 하이퍼 매개변수 최적화</vt:lpstr>
      <vt:lpstr>5.5 하이퍼 매개변수 최적화</vt:lpstr>
      <vt:lpstr>5.6 2차 미분을 이용한 방법</vt:lpstr>
      <vt:lpstr>5.6 2차 미분을 이용한 최적화</vt:lpstr>
      <vt:lpstr>5.6 2차 미분을 이용한 최적화</vt:lpstr>
      <vt:lpstr>5.6.1 뉴턴 방법</vt:lpstr>
      <vt:lpstr>5.6.1 뉴턴 방법</vt:lpstr>
      <vt:lpstr>5.6.1 뉴턴 방법</vt:lpstr>
      <vt:lpstr>5.6.1 뉴턴 방법</vt:lpstr>
      <vt:lpstr>5.6.2 켤레 그레이디언트 방법</vt:lpstr>
      <vt:lpstr>5.6.2 켤레 그레이디언트 방법</vt:lpstr>
      <vt:lpstr>5.6.2 켤레 그레이디언트 방법</vt:lpstr>
      <vt:lpstr>5.6.3 유사 뉴턴 방법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Kim Yeongsu</cp:lastModifiedBy>
  <cp:revision>608</cp:revision>
  <dcterms:created xsi:type="dcterms:W3CDTF">2006-10-05T04:04:58Z</dcterms:created>
  <dcterms:modified xsi:type="dcterms:W3CDTF">2018-09-25T08:05:44Z</dcterms:modified>
</cp:coreProperties>
</file>